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2" r:id="rId6"/>
    <p:sldId id="260" r:id="rId7"/>
    <p:sldId id="264" r:id="rId8"/>
    <p:sldId id="261" r:id="rId9"/>
  </p:sldIdLst>
  <p:sldSz cx="18288000" cy="10287000"/>
  <p:notesSz cx="6858000" cy="9144000"/>
  <p:embeddedFontLst>
    <p:embeddedFont>
      <p:font typeface="Bicubik" panose="02000503020000020004" charset="0"/>
      <p:regular r:id="rId10"/>
    </p:embeddedFont>
    <p:embeddedFont>
      <p:font typeface="Fira Code" panose="020B0809050000020004" pitchFamily="49" charset="0"/>
      <p:regular r:id="rId11"/>
    </p:embeddedFont>
    <p:embeddedFont>
      <p:font typeface="Fira Code Bold" panose="020B0809050000020004" charset="0"/>
      <p:regular r:id="rId12"/>
    </p:embeddedFont>
    <p:embeddedFont>
      <p:font typeface="Open Sans Extra Bold"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4" d="100"/>
          <a:sy n="34" d="100"/>
        </p:scale>
        <p:origin x="931"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2.jpeg>
</file>

<file path=ppt/media/image3.jpeg>
</file>

<file path=ppt/media/image4.pn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txBody>
          <a:bodyPr/>
          <a:lstStyle/>
          <a:p>
            <a:endParaRPr lang="es-MX"/>
          </a:p>
        </p:txBody>
      </p:sp>
      <p:grpSp>
        <p:nvGrpSpPr>
          <p:cNvPr id="3" name="Group 3"/>
          <p:cNvGrpSpPr/>
          <p:nvPr/>
        </p:nvGrpSpPr>
        <p:grpSpPr>
          <a:xfrm>
            <a:off x="456534" y="-1287756"/>
            <a:ext cx="572166" cy="12862512"/>
            <a:chOff x="0" y="0"/>
            <a:chExt cx="150694" cy="3387657"/>
          </a:xfrm>
        </p:grpSpPr>
        <p:sp>
          <p:nvSpPr>
            <p:cNvPr id="4" name="Freeform 4"/>
            <p:cNvSpPr/>
            <p:nvPr/>
          </p:nvSpPr>
          <p:spPr>
            <a:xfrm>
              <a:off x="0" y="0"/>
              <a:ext cx="150694" cy="3387658"/>
            </a:xfrm>
            <a:custGeom>
              <a:avLst/>
              <a:gdLst/>
              <a:ahLst/>
              <a:cxnLst/>
              <a:rect l="l" t="t" r="r" b="b"/>
              <a:pathLst>
                <a:path w="150694" h="3387658">
                  <a:moveTo>
                    <a:pt x="0" y="0"/>
                  </a:moveTo>
                  <a:lnTo>
                    <a:pt x="150694" y="0"/>
                  </a:lnTo>
                  <a:lnTo>
                    <a:pt x="150694" y="3387658"/>
                  </a:lnTo>
                  <a:lnTo>
                    <a:pt x="0" y="3387658"/>
                  </a:lnTo>
                  <a:close/>
                </a:path>
              </a:pathLst>
            </a:custGeom>
            <a:solidFill>
              <a:srgbClr val="D1ED87"/>
            </a:solidFill>
            <a:ln cap="sq">
              <a:noFill/>
              <a:prstDash val="solid"/>
              <a:miter/>
            </a:ln>
          </p:spPr>
          <p:txBody>
            <a:bodyPr/>
            <a:lstStyle/>
            <a:p>
              <a:endParaRPr lang="es-MX"/>
            </a:p>
          </p:txBody>
        </p:sp>
        <p:sp>
          <p:nvSpPr>
            <p:cNvPr id="5" name="TextBox 5"/>
            <p:cNvSpPr txBox="1"/>
            <p:nvPr/>
          </p:nvSpPr>
          <p:spPr>
            <a:xfrm>
              <a:off x="0" y="-38100"/>
              <a:ext cx="150694" cy="3425757"/>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2268797" y="3352921"/>
            <a:ext cx="13385723" cy="2466975"/>
          </a:xfrm>
          <a:prstGeom prst="rect">
            <a:avLst/>
          </a:prstGeom>
        </p:spPr>
        <p:txBody>
          <a:bodyPr lIns="0" tIns="0" rIns="0" bIns="0" rtlCol="0" anchor="t">
            <a:spAutoFit/>
          </a:bodyPr>
          <a:lstStyle/>
          <a:p>
            <a:pPr algn="ctr">
              <a:lnSpc>
                <a:spcPts val="9600"/>
              </a:lnSpc>
            </a:pPr>
            <a:r>
              <a:rPr lang="en-US" sz="8000">
                <a:solidFill>
                  <a:srgbClr val="FFFFFF"/>
                </a:solidFill>
                <a:latin typeface="Bicubik"/>
                <a:ea typeface="Bicubik"/>
                <a:cs typeface="Bicubik"/>
                <a:sym typeface="Bicubik"/>
              </a:rPr>
              <a:t>Prediccion de admisiones a un mba</a:t>
            </a:r>
          </a:p>
        </p:txBody>
      </p:sp>
      <p:sp>
        <p:nvSpPr>
          <p:cNvPr id="7" name="TextBox 7"/>
          <p:cNvSpPr txBox="1"/>
          <p:nvPr/>
        </p:nvSpPr>
        <p:spPr>
          <a:xfrm>
            <a:off x="4223409" y="6141914"/>
            <a:ext cx="9476501" cy="675954"/>
          </a:xfrm>
          <a:prstGeom prst="rect">
            <a:avLst/>
          </a:prstGeom>
        </p:spPr>
        <p:txBody>
          <a:bodyPr lIns="0" tIns="0" rIns="0" bIns="0" rtlCol="0" anchor="t">
            <a:spAutoFit/>
          </a:bodyPr>
          <a:lstStyle/>
          <a:p>
            <a:pPr algn="ctr">
              <a:lnSpc>
                <a:spcPts val="5280"/>
              </a:lnSpc>
              <a:spcBef>
                <a:spcPct val="0"/>
              </a:spcBef>
            </a:pPr>
            <a:r>
              <a:rPr lang="en-US" sz="4400" spc="-233" dirty="0" err="1">
                <a:solidFill>
                  <a:srgbClr val="CCFF66"/>
                </a:solidFill>
                <a:latin typeface="Fira Code"/>
                <a:ea typeface="Fira Code"/>
                <a:cs typeface="Fira Code"/>
                <a:sym typeface="Fira Code"/>
              </a:rPr>
              <a:t>Utilizando</a:t>
            </a:r>
            <a:r>
              <a:rPr lang="en-US" sz="4400" spc="-233" dirty="0">
                <a:solidFill>
                  <a:srgbClr val="CCFF66"/>
                </a:solidFill>
                <a:latin typeface="Fira Code"/>
                <a:ea typeface="Fira Code"/>
                <a:cs typeface="Fira Code"/>
                <a:sym typeface="Fira Code"/>
              </a:rPr>
              <a:t> </a:t>
            </a:r>
            <a:r>
              <a:rPr lang="en-US" sz="4400" spc="-233" dirty="0" err="1">
                <a:solidFill>
                  <a:srgbClr val="CCFF66"/>
                </a:solidFill>
                <a:latin typeface="Fira Code"/>
                <a:ea typeface="Fira Code"/>
                <a:cs typeface="Fira Code"/>
                <a:sym typeface="Fira Code"/>
              </a:rPr>
              <a:t>árboles</a:t>
            </a:r>
            <a:r>
              <a:rPr lang="en-US" sz="4400" spc="-233" dirty="0">
                <a:solidFill>
                  <a:srgbClr val="CCFF66"/>
                </a:solidFill>
                <a:latin typeface="Fira Code"/>
                <a:ea typeface="Fira Code"/>
                <a:cs typeface="Fira Code"/>
                <a:sym typeface="Fira Code"/>
              </a:rPr>
              <a:t> de </a:t>
            </a:r>
            <a:r>
              <a:rPr lang="en-US" sz="4400" spc="-233" dirty="0" err="1">
                <a:solidFill>
                  <a:srgbClr val="CCFF66"/>
                </a:solidFill>
                <a:latin typeface="Fira Code"/>
                <a:ea typeface="Fira Code"/>
                <a:cs typeface="Fira Code"/>
                <a:sym typeface="Fira Code"/>
              </a:rPr>
              <a:t>decisión</a:t>
            </a:r>
            <a:endParaRPr lang="en-US" sz="4400" spc="-233" dirty="0">
              <a:solidFill>
                <a:srgbClr val="CCFF66"/>
              </a:solidFill>
              <a:latin typeface="Fira Code"/>
              <a:ea typeface="Fira Code"/>
              <a:cs typeface="Fira Code"/>
              <a:sym typeface="Fira Code"/>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1E1E1"/>
        </a:solidFill>
        <a:effectLst/>
      </p:bgPr>
    </p:bg>
    <p:spTree>
      <p:nvGrpSpPr>
        <p:cNvPr id="1" name=""/>
        <p:cNvGrpSpPr/>
        <p:nvPr/>
      </p:nvGrpSpPr>
      <p:grpSpPr>
        <a:xfrm>
          <a:off x="0" y="0"/>
          <a:ext cx="0" cy="0"/>
          <a:chOff x="0" y="0"/>
          <a:chExt cx="0" cy="0"/>
        </a:xfrm>
      </p:grpSpPr>
      <p:sp>
        <p:nvSpPr>
          <p:cNvPr id="2" name="TextBox 2"/>
          <p:cNvSpPr txBox="1"/>
          <p:nvPr/>
        </p:nvSpPr>
        <p:spPr>
          <a:xfrm>
            <a:off x="1530538" y="2278060"/>
            <a:ext cx="5603737" cy="485775"/>
          </a:xfrm>
          <a:prstGeom prst="rect">
            <a:avLst/>
          </a:prstGeom>
        </p:spPr>
        <p:txBody>
          <a:bodyPr lIns="0" tIns="0" rIns="0" bIns="0" rtlCol="0" anchor="t">
            <a:spAutoFit/>
          </a:bodyPr>
          <a:lstStyle/>
          <a:p>
            <a:pPr algn="l">
              <a:lnSpc>
                <a:spcPts val="3840"/>
              </a:lnSpc>
            </a:pPr>
            <a:r>
              <a:rPr lang="en-US" sz="3200" dirty="0">
                <a:solidFill>
                  <a:srgbClr val="FFFFFF"/>
                </a:solidFill>
                <a:highlight>
                  <a:srgbClr val="000000"/>
                </a:highlight>
                <a:latin typeface="Fira Code"/>
                <a:ea typeface="Fira Code"/>
                <a:cs typeface="Fira Code"/>
                <a:sym typeface="Fira Code"/>
              </a:rPr>
              <a:t>INTRODUCCIÓN</a:t>
            </a:r>
          </a:p>
        </p:txBody>
      </p:sp>
      <p:grpSp>
        <p:nvGrpSpPr>
          <p:cNvPr id="3" name="Group 3"/>
          <p:cNvGrpSpPr>
            <a:grpSpLocks noChangeAspect="1"/>
          </p:cNvGrpSpPr>
          <p:nvPr/>
        </p:nvGrpSpPr>
        <p:grpSpPr>
          <a:xfrm>
            <a:off x="10783090" y="1028700"/>
            <a:ext cx="5486400" cy="8229600"/>
            <a:chOff x="0" y="0"/>
            <a:chExt cx="6350000" cy="9525000"/>
          </a:xfrm>
        </p:grpSpPr>
        <p:sp>
          <p:nvSpPr>
            <p:cNvPr id="4" name="Freeform 4"/>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63207" r="-63207"/>
              </a:stretch>
            </a:blipFill>
          </p:spPr>
          <p:txBody>
            <a:bodyPr/>
            <a:lstStyle/>
            <a:p>
              <a:endParaRPr lang="es-MX"/>
            </a:p>
          </p:txBody>
        </p:sp>
      </p:grpSp>
      <p:sp>
        <p:nvSpPr>
          <p:cNvPr id="5" name="TextBox 5"/>
          <p:cNvSpPr txBox="1"/>
          <p:nvPr/>
        </p:nvSpPr>
        <p:spPr>
          <a:xfrm>
            <a:off x="1384176" y="3598545"/>
            <a:ext cx="7537530" cy="3376565"/>
          </a:xfrm>
          <a:prstGeom prst="rect">
            <a:avLst/>
          </a:prstGeom>
        </p:spPr>
        <p:txBody>
          <a:bodyPr lIns="0" tIns="0" rIns="0" bIns="0" rtlCol="0" anchor="t">
            <a:spAutoFit/>
          </a:bodyPr>
          <a:lstStyle/>
          <a:p>
            <a:pPr algn="l">
              <a:lnSpc>
                <a:spcPts val="2430"/>
              </a:lnSpc>
            </a:pPr>
            <a:r>
              <a:rPr lang="en-US" sz="1800" spc="107" dirty="0">
                <a:solidFill>
                  <a:srgbClr val="000000"/>
                </a:solidFill>
                <a:latin typeface="Fira Code"/>
                <a:ea typeface="Fira Code"/>
                <a:cs typeface="Fira Code"/>
                <a:sym typeface="Fira Code"/>
              </a:rPr>
              <a:t>La </a:t>
            </a:r>
            <a:r>
              <a:rPr lang="en-US" sz="1800" spc="107" dirty="0" err="1">
                <a:solidFill>
                  <a:srgbClr val="000000"/>
                </a:solidFill>
                <a:latin typeface="Fira Code"/>
                <a:ea typeface="Fira Code"/>
                <a:cs typeface="Fira Code"/>
                <a:sym typeface="Fira Code"/>
              </a:rPr>
              <a:t>universidad</a:t>
            </a:r>
            <a:r>
              <a:rPr lang="en-US" sz="1800" spc="107" dirty="0">
                <a:solidFill>
                  <a:srgbClr val="000000"/>
                </a:solidFill>
                <a:latin typeface="Fira Code"/>
                <a:ea typeface="Fira Code"/>
                <a:cs typeface="Fira Code"/>
                <a:sym typeface="Fira Code"/>
              </a:rPr>
              <a:t> de Wharton </a:t>
            </a:r>
            <a:r>
              <a:rPr lang="en-US" sz="1800" spc="107" dirty="0" err="1">
                <a:solidFill>
                  <a:srgbClr val="000000"/>
                </a:solidFill>
                <a:latin typeface="Fira Code"/>
                <a:ea typeface="Fira Code"/>
                <a:cs typeface="Fira Code"/>
                <a:sym typeface="Fira Code"/>
              </a:rPr>
              <a:t>busca</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optimizar</a:t>
            </a:r>
            <a:r>
              <a:rPr lang="en-US" sz="1800" spc="107" dirty="0">
                <a:solidFill>
                  <a:srgbClr val="000000"/>
                </a:solidFill>
                <a:latin typeface="Fira Code"/>
                <a:ea typeface="Fira Code"/>
                <a:cs typeface="Fira Code"/>
                <a:sym typeface="Fira Code"/>
              </a:rPr>
              <a:t> la </a:t>
            </a:r>
            <a:r>
              <a:rPr lang="en-US" sz="1800" spc="107" dirty="0" err="1">
                <a:solidFill>
                  <a:srgbClr val="000000"/>
                </a:solidFill>
                <a:latin typeface="Fira Code"/>
                <a:ea typeface="Fira Code"/>
                <a:cs typeface="Fira Code"/>
                <a:sym typeface="Fira Code"/>
              </a:rPr>
              <a:t>selección</a:t>
            </a:r>
            <a:r>
              <a:rPr lang="en-US" sz="1800" spc="107" dirty="0">
                <a:solidFill>
                  <a:srgbClr val="000000"/>
                </a:solidFill>
                <a:latin typeface="Fira Code"/>
                <a:ea typeface="Fira Code"/>
                <a:cs typeface="Fira Code"/>
                <a:sym typeface="Fira Code"/>
              </a:rPr>
              <a:t> de </a:t>
            </a:r>
            <a:r>
              <a:rPr lang="en-US" sz="1800" spc="107" dirty="0" err="1">
                <a:solidFill>
                  <a:srgbClr val="000000"/>
                </a:solidFill>
                <a:latin typeface="Fira Code"/>
                <a:ea typeface="Fira Code"/>
                <a:cs typeface="Fira Code"/>
                <a:sym typeface="Fira Code"/>
              </a:rPr>
              <a:t>candidatos</a:t>
            </a:r>
            <a:r>
              <a:rPr lang="en-US" sz="1800" spc="107" dirty="0">
                <a:solidFill>
                  <a:srgbClr val="000000"/>
                </a:solidFill>
                <a:latin typeface="Fira Code"/>
                <a:ea typeface="Fira Code"/>
                <a:cs typeface="Fira Code"/>
                <a:sym typeface="Fira Code"/>
              </a:rPr>
              <a:t> para </a:t>
            </a:r>
            <a:r>
              <a:rPr lang="en-US" sz="1800" spc="107" dirty="0" err="1">
                <a:solidFill>
                  <a:srgbClr val="000000"/>
                </a:solidFill>
                <a:latin typeface="Fira Code"/>
                <a:ea typeface="Fira Code"/>
                <a:cs typeface="Fira Code"/>
                <a:sym typeface="Fira Code"/>
              </a:rPr>
              <a:t>su</a:t>
            </a:r>
            <a:r>
              <a:rPr lang="en-US" sz="1800" spc="107" dirty="0">
                <a:solidFill>
                  <a:srgbClr val="000000"/>
                </a:solidFill>
                <a:latin typeface="Fira Code"/>
                <a:ea typeface="Fira Code"/>
                <a:cs typeface="Fira Code"/>
                <a:sym typeface="Fira Code"/>
              </a:rPr>
              <a:t> MBA </a:t>
            </a:r>
            <a:r>
              <a:rPr lang="en-US" sz="1800" spc="107" dirty="0" err="1">
                <a:solidFill>
                  <a:srgbClr val="000000"/>
                </a:solidFill>
                <a:latin typeface="Fira Code"/>
                <a:ea typeface="Fira Code"/>
                <a:cs typeface="Fira Code"/>
                <a:sym typeface="Fira Code"/>
              </a:rPr>
              <a:t>debido</a:t>
            </a:r>
            <a:r>
              <a:rPr lang="en-US" sz="1800" spc="107" dirty="0">
                <a:solidFill>
                  <a:srgbClr val="000000"/>
                </a:solidFill>
                <a:latin typeface="Fira Code"/>
                <a:ea typeface="Fira Code"/>
                <a:cs typeface="Fira Code"/>
                <a:sym typeface="Fira Code"/>
              </a:rPr>
              <a:t> al alto </a:t>
            </a:r>
            <a:r>
              <a:rPr lang="en-US" sz="1800" spc="107" dirty="0" err="1">
                <a:solidFill>
                  <a:srgbClr val="000000"/>
                </a:solidFill>
                <a:latin typeface="Fira Code"/>
                <a:ea typeface="Fira Code"/>
                <a:cs typeface="Fira Code"/>
                <a:sym typeface="Fira Code"/>
              </a:rPr>
              <a:t>volumen</a:t>
            </a:r>
            <a:r>
              <a:rPr lang="en-US" sz="1800" spc="107" dirty="0">
                <a:solidFill>
                  <a:srgbClr val="000000"/>
                </a:solidFill>
                <a:latin typeface="Fira Code"/>
                <a:ea typeface="Fira Code"/>
                <a:cs typeface="Fira Code"/>
                <a:sym typeface="Fira Code"/>
              </a:rPr>
              <a:t> de solicitudes </a:t>
            </a:r>
            <a:r>
              <a:rPr lang="en-US" sz="1800" spc="107" dirty="0" err="1">
                <a:solidFill>
                  <a:srgbClr val="000000"/>
                </a:solidFill>
                <a:latin typeface="Fira Code"/>
                <a:ea typeface="Fira Code"/>
                <a:cs typeface="Fira Code"/>
                <a:sym typeface="Fira Code"/>
              </a:rPr>
              <a:t>en</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cada</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ciclo</a:t>
            </a:r>
            <a:r>
              <a:rPr lang="en-US" sz="1800" spc="107" dirty="0">
                <a:solidFill>
                  <a:srgbClr val="000000"/>
                </a:solidFill>
                <a:latin typeface="Fira Code"/>
                <a:ea typeface="Fira Code"/>
                <a:cs typeface="Fira Code"/>
                <a:sym typeface="Fira Code"/>
              </a:rPr>
              <a:t>, lo que genera </a:t>
            </a:r>
            <a:r>
              <a:rPr lang="en-US" sz="1800" spc="107" dirty="0" err="1">
                <a:solidFill>
                  <a:srgbClr val="000000"/>
                </a:solidFill>
                <a:latin typeface="Fira Code"/>
                <a:ea typeface="Fira Code"/>
                <a:cs typeface="Fira Code"/>
                <a:sym typeface="Fira Code"/>
              </a:rPr>
              <a:t>una</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necesidad</a:t>
            </a:r>
            <a:r>
              <a:rPr lang="en-US" sz="1800" spc="107" dirty="0">
                <a:solidFill>
                  <a:srgbClr val="000000"/>
                </a:solidFill>
                <a:latin typeface="Fira Code"/>
                <a:ea typeface="Fira Code"/>
                <a:cs typeface="Fira Code"/>
                <a:sym typeface="Fira Code"/>
              </a:rPr>
              <a:t> de </a:t>
            </a:r>
            <a:r>
              <a:rPr lang="en-US" sz="1800" spc="107" dirty="0" err="1">
                <a:solidFill>
                  <a:srgbClr val="000000"/>
                </a:solidFill>
                <a:latin typeface="Fira Code"/>
                <a:ea typeface="Fira Code"/>
                <a:cs typeface="Fira Code"/>
                <a:sym typeface="Fira Code"/>
              </a:rPr>
              <a:t>optimizar</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el</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proceso</a:t>
            </a:r>
            <a:r>
              <a:rPr lang="en-US" sz="1800" spc="107" dirty="0">
                <a:solidFill>
                  <a:srgbClr val="000000"/>
                </a:solidFill>
                <a:latin typeface="Fira Code"/>
                <a:ea typeface="Fira Code"/>
                <a:cs typeface="Fira Code"/>
                <a:sym typeface="Fira Code"/>
              </a:rPr>
              <a:t> de </a:t>
            </a:r>
            <a:r>
              <a:rPr lang="en-US" sz="1800" spc="107" dirty="0" err="1">
                <a:solidFill>
                  <a:srgbClr val="000000"/>
                </a:solidFill>
                <a:latin typeface="Fira Code"/>
                <a:ea typeface="Fira Code"/>
                <a:cs typeface="Fira Code"/>
                <a:sym typeface="Fira Code"/>
              </a:rPr>
              <a:t>selección</a:t>
            </a:r>
            <a:r>
              <a:rPr lang="en-US" sz="1800" spc="107" dirty="0">
                <a:solidFill>
                  <a:srgbClr val="000000"/>
                </a:solidFill>
                <a:latin typeface="Fira Code"/>
                <a:ea typeface="Fira Code"/>
                <a:cs typeface="Fira Code"/>
                <a:sym typeface="Fira Code"/>
              </a:rPr>
              <a:t> de </a:t>
            </a:r>
            <a:r>
              <a:rPr lang="en-US" sz="1800" spc="107" dirty="0" err="1">
                <a:solidFill>
                  <a:srgbClr val="000000"/>
                </a:solidFill>
                <a:latin typeface="Fira Code"/>
                <a:ea typeface="Fira Code"/>
                <a:cs typeface="Fira Code"/>
                <a:sym typeface="Fira Code"/>
              </a:rPr>
              <a:t>candidatos</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por</a:t>
            </a:r>
            <a:r>
              <a:rPr lang="en-US" sz="1800" spc="107" dirty="0">
                <a:solidFill>
                  <a:srgbClr val="000000"/>
                </a:solidFill>
                <a:latin typeface="Fira Code"/>
                <a:ea typeface="Fira Code"/>
                <a:cs typeface="Fira Code"/>
                <a:sym typeface="Fira Code"/>
              </a:rPr>
              <a:t> lo </a:t>
            </a:r>
            <a:r>
              <a:rPr lang="en-US" sz="1800" spc="107" dirty="0" err="1">
                <a:solidFill>
                  <a:srgbClr val="000000"/>
                </a:solidFill>
                <a:latin typeface="Fira Code"/>
                <a:ea typeface="Fira Code"/>
                <a:cs typeface="Fira Code"/>
                <a:sym typeface="Fira Code"/>
              </a:rPr>
              <a:t>cual</a:t>
            </a:r>
            <a:r>
              <a:rPr lang="en-US" sz="1800" spc="107" dirty="0">
                <a:solidFill>
                  <a:srgbClr val="000000"/>
                </a:solidFill>
                <a:latin typeface="Fira Code"/>
                <a:ea typeface="Fira Code"/>
                <a:cs typeface="Fira Code"/>
                <a:sym typeface="Fira Code"/>
              </a:rPr>
              <a:t>, la </a:t>
            </a:r>
            <a:r>
              <a:rPr lang="en-US" sz="1800" spc="107" dirty="0" err="1">
                <a:solidFill>
                  <a:srgbClr val="000000"/>
                </a:solidFill>
                <a:latin typeface="Fira Code"/>
                <a:ea typeface="Fira Code"/>
                <a:cs typeface="Fira Code"/>
                <a:sym typeface="Fira Code"/>
              </a:rPr>
              <a:t>universidad</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busca</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desarrollar</a:t>
            </a:r>
            <a:r>
              <a:rPr lang="en-US" sz="1800" spc="107" dirty="0">
                <a:solidFill>
                  <a:srgbClr val="000000"/>
                </a:solidFill>
                <a:latin typeface="Fira Code"/>
                <a:ea typeface="Fira Code"/>
                <a:cs typeface="Fira Code"/>
                <a:sym typeface="Fira Code"/>
              </a:rPr>
              <a:t> un </a:t>
            </a:r>
            <a:r>
              <a:rPr lang="en-US" sz="1800" spc="107" dirty="0" err="1">
                <a:solidFill>
                  <a:srgbClr val="000000"/>
                </a:solidFill>
                <a:latin typeface="Fira Code"/>
                <a:ea typeface="Fira Code"/>
                <a:cs typeface="Fira Code"/>
                <a:sym typeface="Fira Code"/>
              </a:rPr>
              <a:t>modelo</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predictivo</a:t>
            </a:r>
            <a:r>
              <a:rPr lang="en-US" sz="1800" spc="107" dirty="0">
                <a:solidFill>
                  <a:srgbClr val="000000"/>
                </a:solidFill>
                <a:latin typeface="Fira Code"/>
                <a:ea typeface="Fira Code"/>
                <a:cs typeface="Fira Code"/>
                <a:sym typeface="Fira Code"/>
              </a:rPr>
              <a:t> que </a:t>
            </a:r>
            <a:r>
              <a:rPr lang="en-US" sz="1800" spc="107" dirty="0" err="1">
                <a:solidFill>
                  <a:srgbClr val="000000"/>
                </a:solidFill>
                <a:latin typeface="Fira Code"/>
                <a:ea typeface="Fira Code"/>
                <a:cs typeface="Fira Code"/>
                <a:sym typeface="Fira Code"/>
              </a:rPr>
              <a:t>identifique</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automáticamente</a:t>
            </a:r>
            <a:r>
              <a:rPr lang="en-US" sz="1800" spc="107" dirty="0">
                <a:solidFill>
                  <a:srgbClr val="000000"/>
                </a:solidFill>
                <a:latin typeface="Fira Code"/>
                <a:ea typeface="Fira Code"/>
                <a:cs typeface="Fira Code"/>
                <a:sym typeface="Fira Code"/>
              </a:rPr>
              <a:t> a </a:t>
            </a:r>
            <a:r>
              <a:rPr lang="en-US" sz="1800" spc="107" dirty="0" err="1">
                <a:solidFill>
                  <a:srgbClr val="000000"/>
                </a:solidFill>
                <a:latin typeface="Fira Code"/>
                <a:ea typeface="Fira Code"/>
                <a:cs typeface="Fira Code"/>
                <a:sym typeface="Fira Code"/>
              </a:rPr>
              <a:t>los</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candidatos</a:t>
            </a:r>
            <a:r>
              <a:rPr lang="en-US" sz="1800" spc="107" dirty="0">
                <a:solidFill>
                  <a:srgbClr val="000000"/>
                </a:solidFill>
                <a:latin typeface="Fira Code"/>
                <a:ea typeface="Fira Code"/>
                <a:cs typeface="Fira Code"/>
                <a:sym typeface="Fira Code"/>
              </a:rPr>
              <a:t> con mayor </a:t>
            </a:r>
            <a:r>
              <a:rPr lang="en-US" sz="1800" spc="107" dirty="0" err="1">
                <a:solidFill>
                  <a:srgbClr val="000000"/>
                </a:solidFill>
                <a:latin typeface="Fira Code"/>
                <a:ea typeface="Fira Code"/>
                <a:cs typeface="Fira Code"/>
                <a:sym typeface="Fira Code"/>
              </a:rPr>
              <a:t>probabilidad</a:t>
            </a:r>
            <a:r>
              <a:rPr lang="en-US" sz="1800" spc="107" dirty="0">
                <a:solidFill>
                  <a:srgbClr val="000000"/>
                </a:solidFill>
                <a:latin typeface="Fira Code"/>
                <a:ea typeface="Fira Code"/>
                <a:cs typeface="Fira Code"/>
                <a:sym typeface="Fira Code"/>
              </a:rPr>
              <a:t> de </a:t>
            </a:r>
            <a:r>
              <a:rPr lang="en-US" sz="1800" spc="107" dirty="0" err="1">
                <a:solidFill>
                  <a:srgbClr val="000000"/>
                </a:solidFill>
                <a:latin typeface="Fira Code"/>
                <a:ea typeface="Fira Code"/>
                <a:cs typeface="Fira Code"/>
                <a:sym typeface="Fira Code"/>
              </a:rPr>
              <a:t>admisión</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agilizando</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el</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proceso</a:t>
            </a:r>
            <a:r>
              <a:rPr lang="en-US" sz="1800" spc="107" dirty="0">
                <a:solidFill>
                  <a:srgbClr val="000000"/>
                </a:solidFill>
                <a:latin typeface="Fira Code"/>
                <a:ea typeface="Fira Code"/>
                <a:cs typeface="Fira Code"/>
                <a:sym typeface="Fira Code"/>
              </a:rPr>
              <a:t> y </a:t>
            </a:r>
            <a:r>
              <a:rPr lang="en-US" sz="1800" spc="107" dirty="0" err="1">
                <a:solidFill>
                  <a:srgbClr val="000000"/>
                </a:solidFill>
                <a:latin typeface="Fira Code"/>
                <a:ea typeface="Fira Code"/>
                <a:cs typeface="Fira Code"/>
                <a:sym typeface="Fira Code"/>
              </a:rPr>
              <a:t>destacando</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los</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factores</a:t>
            </a:r>
            <a:r>
              <a:rPr lang="en-US" sz="1800" spc="107" dirty="0">
                <a:solidFill>
                  <a:srgbClr val="000000"/>
                </a:solidFill>
                <a:latin typeface="Fira Code"/>
                <a:ea typeface="Fira Code"/>
                <a:cs typeface="Fira Code"/>
                <a:sym typeface="Fira Code"/>
              </a:rPr>
              <a:t> clave </a:t>
            </a:r>
            <a:r>
              <a:rPr lang="en-US" sz="1800" spc="107" dirty="0" err="1">
                <a:solidFill>
                  <a:srgbClr val="000000"/>
                </a:solidFill>
                <a:latin typeface="Fira Code"/>
                <a:ea typeface="Fira Code"/>
                <a:cs typeface="Fira Code"/>
                <a:sym typeface="Fira Code"/>
              </a:rPr>
              <a:t>en</a:t>
            </a:r>
            <a:r>
              <a:rPr lang="en-US" sz="1800" spc="107" dirty="0">
                <a:solidFill>
                  <a:srgbClr val="000000"/>
                </a:solidFill>
                <a:latin typeface="Fira Code"/>
                <a:ea typeface="Fira Code"/>
                <a:cs typeface="Fira Code"/>
                <a:sym typeface="Fira Code"/>
              </a:rPr>
              <a:t> la </a:t>
            </a:r>
            <a:r>
              <a:rPr lang="en-US" sz="1800" spc="107" dirty="0" err="1">
                <a:solidFill>
                  <a:srgbClr val="000000"/>
                </a:solidFill>
                <a:latin typeface="Fira Code"/>
                <a:ea typeface="Fira Code"/>
                <a:cs typeface="Fira Code"/>
                <a:sym typeface="Fira Code"/>
              </a:rPr>
              <a:t>decisión</a:t>
            </a:r>
            <a:r>
              <a:rPr lang="en-US" sz="1800" spc="107" dirty="0">
                <a:solidFill>
                  <a:srgbClr val="000000"/>
                </a:solidFill>
                <a:latin typeface="Fira Code"/>
                <a:ea typeface="Fira Code"/>
                <a:cs typeface="Fira Code"/>
                <a:sym typeface="Fira Code"/>
              </a:rPr>
              <a:t>.</a:t>
            </a:r>
          </a:p>
          <a:p>
            <a:pPr marL="0" lvl="0" indent="0" algn="l">
              <a:lnSpc>
                <a:spcPts val="2430"/>
              </a:lnSpc>
              <a:spcBef>
                <a:spcPct val="0"/>
              </a:spcBef>
            </a:pPr>
            <a:endParaRPr lang="en-US" sz="1800" spc="107" dirty="0">
              <a:solidFill>
                <a:srgbClr val="000000"/>
              </a:solidFill>
              <a:latin typeface="Fira Code"/>
              <a:ea typeface="Fira Code"/>
              <a:cs typeface="Fira Code"/>
              <a:sym typeface="Fira Cod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1E1E1"/>
        </a:solidFill>
        <a:effectLst/>
      </p:bgPr>
    </p:bg>
    <p:spTree>
      <p:nvGrpSpPr>
        <p:cNvPr id="1" name=""/>
        <p:cNvGrpSpPr/>
        <p:nvPr/>
      </p:nvGrpSpPr>
      <p:grpSpPr>
        <a:xfrm>
          <a:off x="0" y="0"/>
          <a:ext cx="0" cy="0"/>
          <a:chOff x="0" y="0"/>
          <a:chExt cx="0" cy="0"/>
        </a:xfrm>
      </p:grpSpPr>
      <p:sp>
        <p:nvSpPr>
          <p:cNvPr id="2" name="Freeform 2"/>
          <p:cNvSpPr/>
          <p:nvPr/>
        </p:nvSpPr>
        <p:spPr>
          <a:xfrm>
            <a:off x="-414306" y="6819456"/>
            <a:ext cx="19116612" cy="4123507"/>
          </a:xfrm>
          <a:custGeom>
            <a:avLst/>
            <a:gdLst/>
            <a:ahLst/>
            <a:cxnLst/>
            <a:rect l="l" t="t" r="r" b="b"/>
            <a:pathLst>
              <a:path w="19116612" h="4123507">
                <a:moveTo>
                  <a:pt x="0" y="0"/>
                </a:moveTo>
                <a:lnTo>
                  <a:pt x="19116612" y="0"/>
                </a:lnTo>
                <a:lnTo>
                  <a:pt x="19116612" y="4123507"/>
                </a:lnTo>
                <a:lnTo>
                  <a:pt x="0" y="4123507"/>
                </a:lnTo>
                <a:lnTo>
                  <a:pt x="0" y="0"/>
                </a:lnTo>
                <a:close/>
              </a:path>
            </a:pathLst>
          </a:custGeom>
          <a:blipFill>
            <a:blip r:embed="rId2"/>
            <a:stretch>
              <a:fillRect t="-188825" b="-20627"/>
            </a:stretch>
          </a:blipFill>
        </p:spPr>
        <p:txBody>
          <a:bodyPr/>
          <a:lstStyle/>
          <a:p>
            <a:endParaRPr lang="es-MX"/>
          </a:p>
        </p:txBody>
      </p:sp>
      <p:sp>
        <p:nvSpPr>
          <p:cNvPr id="3" name="TextBox 3"/>
          <p:cNvSpPr txBox="1"/>
          <p:nvPr/>
        </p:nvSpPr>
        <p:spPr>
          <a:xfrm>
            <a:off x="1325204" y="1807845"/>
            <a:ext cx="7516760" cy="485775"/>
          </a:xfrm>
          <a:prstGeom prst="rect">
            <a:avLst/>
          </a:prstGeom>
        </p:spPr>
        <p:txBody>
          <a:bodyPr lIns="0" tIns="0" rIns="0" bIns="0" rtlCol="0" anchor="t">
            <a:spAutoFit/>
          </a:bodyPr>
          <a:lstStyle/>
          <a:p>
            <a:pPr algn="l">
              <a:lnSpc>
                <a:spcPts val="3840"/>
              </a:lnSpc>
            </a:pPr>
            <a:r>
              <a:rPr lang="en-US" sz="3200" dirty="0">
                <a:solidFill>
                  <a:srgbClr val="FFFFFF"/>
                </a:solidFill>
                <a:highlight>
                  <a:srgbClr val="000000"/>
                </a:highlight>
                <a:latin typeface="Fira Code"/>
                <a:ea typeface="Fira Code"/>
                <a:cs typeface="Fira Code"/>
                <a:sym typeface="Fira Code"/>
              </a:rPr>
              <a:t>SELECCION DEL ALGORITMO</a:t>
            </a:r>
          </a:p>
        </p:txBody>
      </p:sp>
      <p:sp>
        <p:nvSpPr>
          <p:cNvPr id="4" name="TextBox 4"/>
          <p:cNvSpPr txBox="1"/>
          <p:nvPr/>
        </p:nvSpPr>
        <p:spPr>
          <a:xfrm>
            <a:off x="1325204" y="3006090"/>
            <a:ext cx="13797906" cy="2137410"/>
          </a:xfrm>
          <a:prstGeom prst="rect">
            <a:avLst/>
          </a:prstGeom>
        </p:spPr>
        <p:txBody>
          <a:bodyPr lIns="0" tIns="0" rIns="0" bIns="0" rtlCol="0" anchor="t">
            <a:spAutoFit/>
          </a:bodyPr>
          <a:lstStyle/>
          <a:p>
            <a:pPr algn="l">
              <a:lnSpc>
                <a:spcPts val="2430"/>
              </a:lnSpc>
            </a:pPr>
            <a:r>
              <a:rPr lang="en-US" sz="1800" spc="107">
                <a:solidFill>
                  <a:srgbClr val="000000"/>
                </a:solidFill>
                <a:latin typeface="Fira Code"/>
                <a:ea typeface="Fira Code"/>
                <a:cs typeface="Fira Code"/>
                <a:sym typeface="Fira Code"/>
              </a:rPr>
              <a:t>Para abordar esta problemática, se eligió el algoritmo de Árboles de Decisión como técnica de clasificación, ya que es ideal para problemas donde se debe tomar una decisión categórica (en este caso, si el alumno será admitido o no). </a:t>
            </a:r>
          </a:p>
          <a:p>
            <a:pPr algn="l">
              <a:lnSpc>
                <a:spcPts val="2430"/>
              </a:lnSpc>
            </a:pPr>
            <a:endParaRPr lang="en-US" sz="1800" spc="107">
              <a:solidFill>
                <a:srgbClr val="000000"/>
              </a:solidFill>
              <a:latin typeface="Fira Code"/>
              <a:ea typeface="Fira Code"/>
              <a:cs typeface="Fira Code"/>
              <a:sym typeface="Fira Code"/>
            </a:endParaRPr>
          </a:p>
          <a:p>
            <a:pPr algn="l">
              <a:lnSpc>
                <a:spcPts val="2430"/>
              </a:lnSpc>
            </a:pPr>
            <a:r>
              <a:rPr lang="en-US" sz="1800" spc="107">
                <a:solidFill>
                  <a:srgbClr val="000000"/>
                </a:solidFill>
                <a:latin typeface="Fira Code"/>
                <a:ea typeface="Fira Code"/>
                <a:cs typeface="Fira Code"/>
                <a:sym typeface="Fira Code"/>
              </a:rPr>
              <a:t>Los árboles de decisión proporcionan interpretabilidad, ya que permiten entender qué características fueron decisivas en la predicción.</a:t>
            </a:r>
          </a:p>
          <a:p>
            <a:pPr marL="0" lvl="0" indent="0" algn="l">
              <a:lnSpc>
                <a:spcPts val="2430"/>
              </a:lnSpc>
              <a:spcBef>
                <a:spcPct val="0"/>
              </a:spcBef>
            </a:pPr>
            <a:endParaRPr lang="en-US" sz="1800" spc="107">
              <a:solidFill>
                <a:srgbClr val="000000"/>
              </a:solidFill>
              <a:latin typeface="Fira Code"/>
              <a:ea typeface="Fira Code"/>
              <a:cs typeface="Fira Code"/>
              <a:sym typeface="Fira Cod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1E1E1"/>
        </a:solidFill>
        <a:effectLst/>
      </p:bgPr>
    </p:bg>
    <p:spTree>
      <p:nvGrpSpPr>
        <p:cNvPr id="1" name=""/>
        <p:cNvGrpSpPr/>
        <p:nvPr/>
      </p:nvGrpSpPr>
      <p:grpSpPr>
        <a:xfrm>
          <a:off x="0" y="0"/>
          <a:ext cx="0" cy="0"/>
          <a:chOff x="0" y="0"/>
          <a:chExt cx="0" cy="0"/>
        </a:xfrm>
      </p:grpSpPr>
      <p:grpSp>
        <p:nvGrpSpPr>
          <p:cNvPr id="2" name="Group 2"/>
          <p:cNvGrpSpPr/>
          <p:nvPr/>
        </p:nvGrpSpPr>
        <p:grpSpPr>
          <a:xfrm>
            <a:off x="1519370" y="1969841"/>
            <a:ext cx="2447691" cy="1337204"/>
            <a:chOff x="0" y="0"/>
            <a:chExt cx="686660" cy="375131"/>
          </a:xfrm>
        </p:grpSpPr>
        <p:sp>
          <p:nvSpPr>
            <p:cNvPr id="3" name="Freeform 3"/>
            <p:cNvSpPr/>
            <p:nvPr/>
          </p:nvSpPr>
          <p:spPr>
            <a:xfrm>
              <a:off x="0" y="0"/>
              <a:ext cx="686660" cy="375131"/>
            </a:xfrm>
            <a:custGeom>
              <a:avLst/>
              <a:gdLst/>
              <a:ahLst/>
              <a:cxnLst/>
              <a:rect l="l" t="t" r="r" b="b"/>
              <a:pathLst>
                <a:path w="686660" h="375131">
                  <a:moveTo>
                    <a:pt x="31629" y="0"/>
                  </a:moveTo>
                  <a:lnTo>
                    <a:pt x="655031" y="0"/>
                  </a:lnTo>
                  <a:cubicBezTo>
                    <a:pt x="672499" y="0"/>
                    <a:pt x="686660" y="14161"/>
                    <a:pt x="686660" y="31629"/>
                  </a:cubicBezTo>
                  <a:lnTo>
                    <a:pt x="686660" y="343502"/>
                  </a:lnTo>
                  <a:cubicBezTo>
                    <a:pt x="686660" y="360970"/>
                    <a:pt x="672499" y="375131"/>
                    <a:pt x="655031" y="375131"/>
                  </a:cubicBezTo>
                  <a:lnTo>
                    <a:pt x="31629" y="375131"/>
                  </a:lnTo>
                  <a:cubicBezTo>
                    <a:pt x="14161" y="375131"/>
                    <a:pt x="0" y="360970"/>
                    <a:pt x="0" y="343502"/>
                  </a:cubicBezTo>
                  <a:lnTo>
                    <a:pt x="0" y="31629"/>
                  </a:lnTo>
                  <a:cubicBezTo>
                    <a:pt x="0" y="14161"/>
                    <a:pt x="14161" y="0"/>
                    <a:pt x="31629" y="0"/>
                  </a:cubicBezTo>
                  <a:close/>
                </a:path>
              </a:pathLst>
            </a:custGeom>
            <a:solidFill>
              <a:srgbClr val="000000"/>
            </a:solidFill>
            <a:ln w="28575" cap="sq">
              <a:solidFill>
                <a:srgbClr val="FFFFFF"/>
              </a:solidFill>
              <a:prstDash val="solid"/>
              <a:miter/>
            </a:ln>
          </p:spPr>
          <p:txBody>
            <a:bodyPr/>
            <a:lstStyle/>
            <a:p>
              <a:endParaRPr lang="es-MX"/>
            </a:p>
          </p:txBody>
        </p:sp>
        <p:sp>
          <p:nvSpPr>
            <p:cNvPr id="4" name="TextBox 4"/>
            <p:cNvSpPr txBox="1"/>
            <p:nvPr/>
          </p:nvSpPr>
          <p:spPr>
            <a:xfrm>
              <a:off x="0" y="-38100"/>
              <a:ext cx="686660" cy="41323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5" name="Group 5"/>
          <p:cNvGrpSpPr/>
          <p:nvPr/>
        </p:nvGrpSpPr>
        <p:grpSpPr>
          <a:xfrm>
            <a:off x="2374752" y="1755417"/>
            <a:ext cx="590243" cy="588042"/>
            <a:chOff x="0" y="0"/>
            <a:chExt cx="815841" cy="812800"/>
          </a:xfrm>
        </p:grpSpPr>
        <p:sp>
          <p:nvSpPr>
            <p:cNvPr id="6" name="Freeform 6"/>
            <p:cNvSpPr/>
            <p:nvPr/>
          </p:nvSpPr>
          <p:spPr>
            <a:xfrm>
              <a:off x="0" y="0"/>
              <a:ext cx="815841" cy="812800"/>
            </a:xfrm>
            <a:custGeom>
              <a:avLst/>
              <a:gdLst/>
              <a:ahLst/>
              <a:cxnLst/>
              <a:rect l="l" t="t" r="r" b="b"/>
              <a:pathLst>
                <a:path w="815841" h="812800">
                  <a:moveTo>
                    <a:pt x="407921" y="0"/>
                  </a:moveTo>
                  <a:cubicBezTo>
                    <a:pt x="182632" y="0"/>
                    <a:pt x="0" y="181951"/>
                    <a:pt x="0" y="406400"/>
                  </a:cubicBezTo>
                  <a:cubicBezTo>
                    <a:pt x="0" y="630849"/>
                    <a:pt x="182632" y="812800"/>
                    <a:pt x="407921" y="812800"/>
                  </a:cubicBezTo>
                  <a:cubicBezTo>
                    <a:pt x="633209" y="812800"/>
                    <a:pt x="815841" y="630849"/>
                    <a:pt x="815841" y="406400"/>
                  </a:cubicBezTo>
                  <a:cubicBezTo>
                    <a:pt x="815841" y="181951"/>
                    <a:pt x="633209" y="0"/>
                    <a:pt x="407921" y="0"/>
                  </a:cubicBezTo>
                  <a:close/>
                </a:path>
              </a:pathLst>
            </a:custGeom>
            <a:solidFill>
              <a:srgbClr val="D1ED87"/>
            </a:solidFill>
          </p:spPr>
          <p:txBody>
            <a:bodyPr/>
            <a:lstStyle/>
            <a:p>
              <a:endParaRPr lang="es-MX"/>
            </a:p>
          </p:txBody>
        </p:sp>
        <p:sp>
          <p:nvSpPr>
            <p:cNvPr id="7" name="TextBox 7"/>
            <p:cNvSpPr txBox="1"/>
            <p:nvPr/>
          </p:nvSpPr>
          <p:spPr>
            <a:xfrm>
              <a:off x="76485" y="38100"/>
              <a:ext cx="662871" cy="698500"/>
            </a:xfrm>
            <a:prstGeom prst="rect">
              <a:avLst/>
            </a:prstGeom>
          </p:spPr>
          <p:txBody>
            <a:bodyPr lIns="50800" tIns="50800" rIns="50800" bIns="50800" rtlCol="0" anchor="ctr"/>
            <a:lstStyle/>
            <a:p>
              <a:pPr algn="ctr">
                <a:lnSpc>
                  <a:spcPts val="2659"/>
                </a:lnSpc>
              </a:pPr>
              <a:r>
                <a:rPr lang="en-US" sz="1899">
                  <a:solidFill>
                    <a:srgbClr val="000000"/>
                  </a:solidFill>
                  <a:latin typeface="Open Sans Extra Bold"/>
                  <a:ea typeface="Open Sans Extra Bold"/>
                  <a:cs typeface="Open Sans Extra Bold"/>
                  <a:sym typeface="Open Sans Extra Bold"/>
                </a:rPr>
                <a:t>1</a:t>
              </a:r>
            </a:p>
          </p:txBody>
        </p:sp>
      </p:grpSp>
      <p:grpSp>
        <p:nvGrpSpPr>
          <p:cNvPr id="8" name="Group 8"/>
          <p:cNvGrpSpPr/>
          <p:nvPr/>
        </p:nvGrpSpPr>
        <p:grpSpPr>
          <a:xfrm>
            <a:off x="1519370" y="3564220"/>
            <a:ext cx="2431045" cy="1522671"/>
            <a:chOff x="0" y="0"/>
            <a:chExt cx="681991" cy="427161"/>
          </a:xfrm>
        </p:grpSpPr>
        <p:sp>
          <p:nvSpPr>
            <p:cNvPr id="9" name="Freeform 9"/>
            <p:cNvSpPr/>
            <p:nvPr/>
          </p:nvSpPr>
          <p:spPr>
            <a:xfrm>
              <a:off x="0" y="0"/>
              <a:ext cx="681990" cy="427161"/>
            </a:xfrm>
            <a:custGeom>
              <a:avLst/>
              <a:gdLst/>
              <a:ahLst/>
              <a:cxnLst/>
              <a:rect l="l" t="t" r="r" b="b"/>
              <a:pathLst>
                <a:path w="681990" h="427161">
                  <a:moveTo>
                    <a:pt x="31846" y="0"/>
                  </a:moveTo>
                  <a:lnTo>
                    <a:pt x="650144" y="0"/>
                  </a:lnTo>
                  <a:cubicBezTo>
                    <a:pt x="667733" y="0"/>
                    <a:pt x="681990" y="14258"/>
                    <a:pt x="681990" y="31846"/>
                  </a:cubicBezTo>
                  <a:lnTo>
                    <a:pt x="681990" y="395315"/>
                  </a:lnTo>
                  <a:cubicBezTo>
                    <a:pt x="681990" y="412903"/>
                    <a:pt x="667733" y="427161"/>
                    <a:pt x="650144" y="427161"/>
                  </a:cubicBezTo>
                  <a:lnTo>
                    <a:pt x="31846" y="427161"/>
                  </a:lnTo>
                  <a:cubicBezTo>
                    <a:pt x="23400" y="427161"/>
                    <a:pt x="15300" y="423806"/>
                    <a:pt x="9327" y="417833"/>
                  </a:cubicBezTo>
                  <a:cubicBezTo>
                    <a:pt x="3355" y="411861"/>
                    <a:pt x="0" y="403761"/>
                    <a:pt x="0" y="395315"/>
                  </a:cubicBezTo>
                  <a:lnTo>
                    <a:pt x="0" y="31846"/>
                  </a:lnTo>
                  <a:cubicBezTo>
                    <a:pt x="0" y="14258"/>
                    <a:pt x="14258" y="0"/>
                    <a:pt x="31846" y="0"/>
                  </a:cubicBezTo>
                  <a:close/>
                </a:path>
              </a:pathLst>
            </a:custGeom>
            <a:solidFill>
              <a:srgbClr val="000000"/>
            </a:solidFill>
            <a:ln w="28575" cap="sq">
              <a:solidFill>
                <a:srgbClr val="FFFFFF"/>
              </a:solidFill>
              <a:prstDash val="solid"/>
              <a:miter/>
            </a:ln>
          </p:spPr>
          <p:txBody>
            <a:bodyPr/>
            <a:lstStyle/>
            <a:p>
              <a:endParaRPr lang="es-MX"/>
            </a:p>
          </p:txBody>
        </p:sp>
        <p:sp>
          <p:nvSpPr>
            <p:cNvPr id="10" name="TextBox 10"/>
            <p:cNvSpPr txBox="1"/>
            <p:nvPr/>
          </p:nvSpPr>
          <p:spPr>
            <a:xfrm>
              <a:off x="0" y="-38100"/>
              <a:ext cx="681991" cy="46526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1" name="Group 11"/>
          <p:cNvGrpSpPr/>
          <p:nvPr/>
        </p:nvGrpSpPr>
        <p:grpSpPr>
          <a:xfrm>
            <a:off x="1519370" y="5344066"/>
            <a:ext cx="2431045" cy="1656301"/>
            <a:chOff x="0" y="0"/>
            <a:chExt cx="681991" cy="464649"/>
          </a:xfrm>
        </p:grpSpPr>
        <p:sp>
          <p:nvSpPr>
            <p:cNvPr id="12" name="Freeform 12"/>
            <p:cNvSpPr/>
            <p:nvPr/>
          </p:nvSpPr>
          <p:spPr>
            <a:xfrm>
              <a:off x="0" y="0"/>
              <a:ext cx="681990" cy="464649"/>
            </a:xfrm>
            <a:custGeom>
              <a:avLst/>
              <a:gdLst/>
              <a:ahLst/>
              <a:cxnLst/>
              <a:rect l="l" t="t" r="r" b="b"/>
              <a:pathLst>
                <a:path w="681990" h="464649">
                  <a:moveTo>
                    <a:pt x="31846" y="0"/>
                  </a:moveTo>
                  <a:lnTo>
                    <a:pt x="650144" y="0"/>
                  </a:lnTo>
                  <a:cubicBezTo>
                    <a:pt x="667733" y="0"/>
                    <a:pt x="681990" y="14258"/>
                    <a:pt x="681990" y="31846"/>
                  </a:cubicBezTo>
                  <a:lnTo>
                    <a:pt x="681990" y="432803"/>
                  </a:lnTo>
                  <a:cubicBezTo>
                    <a:pt x="681990" y="441249"/>
                    <a:pt x="678635" y="449349"/>
                    <a:pt x="672663" y="455321"/>
                  </a:cubicBezTo>
                  <a:cubicBezTo>
                    <a:pt x="666691" y="461293"/>
                    <a:pt x="658591" y="464649"/>
                    <a:pt x="650144" y="464649"/>
                  </a:cubicBezTo>
                  <a:lnTo>
                    <a:pt x="31846" y="464649"/>
                  </a:lnTo>
                  <a:cubicBezTo>
                    <a:pt x="14258" y="464649"/>
                    <a:pt x="0" y="450391"/>
                    <a:pt x="0" y="432803"/>
                  </a:cubicBezTo>
                  <a:lnTo>
                    <a:pt x="0" y="31846"/>
                  </a:lnTo>
                  <a:cubicBezTo>
                    <a:pt x="0" y="14258"/>
                    <a:pt x="14258" y="0"/>
                    <a:pt x="31846" y="0"/>
                  </a:cubicBezTo>
                  <a:close/>
                </a:path>
              </a:pathLst>
            </a:custGeom>
            <a:solidFill>
              <a:srgbClr val="000000"/>
            </a:solidFill>
            <a:ln w="28575" cap="sq">
              <a:solidFill>
                <a:srgbClr val="FFFFFF"/>
              </a:solidFill>
              <a:prstDash val="solid"/>
              <a:miter/>
            </a:ln>
          </p:spPr>
          <p:txBody>
            <a:bodyPr/>
            <a:lstStyle/>
            <a:p>
              <a:endParaRPr lang="es-MX"/>
            </a:p>
          </p:txBody>
        </p:sp>
        <p:sp>
          <p:nvSpPr>
            <p:cNvPr id="13" name="TextBox 13"/>
            <p:cNvSpPr txBox="1"/>
            <p:nvPr/>
          </p:nvSpPr>
          <p:spPr>
            <a:xfrm>
              <a:off x="0" y="-38100"/>
              <a:ext cx="681991" cy="502749"/>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4" name="AutoShape 14"/>
          <p:cNvSpPr/>
          <p:nvPr/>
        </p:nvSpPr>
        <p:spPr>
          <a:xfrm flipH="1">
            <a:off x="2734893" y="3307045"/>
            <a:ext cx="8323" cy="257175"/>
          </a:xfrm>
          <a:prstGeom prst="line">
            <a:avLst/>
          </a:prstGeom>
          <a:ln w="38100" cap="flat">
            <a:solidFill>
              <a:srgbClr val="000000"/>
            </a:solidFill>
            <a:prstDash val="solid"/>
            <a:headEnd type="none" w="sm" len="sm"/>
            <a:tailEnd type="arrow" w="med" len="sm"/>
          </a:ln>
        </p:spPr>
        <p:txBody>
          <a:bodyPr/>
          <a:lstStyle/>
          <a:p>
            <a:endParaRPr lang="es-MX"/>
          </a:p>
        </p:txBody>
      </p:sp>
      <p:sp>
        <p:nvSpPr>
          <p:cNvPr id="15" name="AutoShape 15"/>
          <p:cNvSpPr/>
          <p:nvPr/>
        </p:nvSpPr>
        <p:spPr>
          <a:xfrm>
            <a:off x="2734893" y="5086891"/>
            <a:ext cx="0" cy="257175"/>
          </a:xfrm>
          <a:prstGeom prst="line">
            <a:avLst/>
          </a:prstGeom>
          <a:ln w="38100" cap="flat">
            <a:solidFill>
              <a:srgbClr val="000000"/>
            </a:solidFill>
            <a:prstDash val="solid"/>
            <a:headEnd type="none" w="sm" len="sm"/>
            <a:tailEnd type="arrow" w="med" len="sm"/>
          </a:ln>
        </p:spPr>
        <p:txBody>
          <a:bodyPr/>
          <a:lstStyle/>
          <a:p>
            <a:endParaRPr lang="es-MX"/>
          </a:p>
        </p:txBody>
      </p:sp>
      <p:grpSp>
        <p:nvGrpSpPr>
          <p:cNvPr id="16" name="Group 16"/>
          <p:cNvGrpSpPr/>
          <p:nvPr/>
        </p:nvGrpSpPr>
        <p:grpSpPr>
          <a:xfrm>
            <a:off x="4025268" y="3564220"/>
            <a:ext cx="2431045" cy="1522671"/>
            <a:chOff x="0" y="0"/>
            <a:chExt cx="681991" cy="427161"/>
          </a:xfrm>
        </p:grpSpPr>
        <p:sp>
          <p:nvSpPr>
            <p:cNvPr id="17" name="Freeform 17"/>
            <p:cNvSpPr/>
            <p:nvPr/>
          </p:nvSpPr>
          <p:spPr>
            <a:xfrm>
              <a:off x="0" y="0"/>
              <a:ext cx="681990" cy="427161"/>
            </a:xfrm>
            <a:custGeom>
              <a:avLst/>
              <a:gdLst/>
              <a:ahLst/>
              <a:cxnLst/>
              <a:rect l="l" t="t" r="r" b="b"/>
              <a:pathLst>
                <a:path w="681990" h="427161">
                  <a:moveTo>
                    <a:pt x="31846" y="0"/>
                  </a:moveTo>
                  <a:lnTo>
                    <a:pt x="650144" y="0"/>
                  </a:lnTo>
                  <a:cubicBezTo>
                    <a:pt x="667733" y="0"/>
                    <a:pt x="681990" y="14258"/>
                    <a:pt x="681990" y="31846"/>
                  </a:cubicBezTo>
                  <a:lnTo>
                    <a:pt x="681990" y="395315"/>
                  </a:lnTo>
                  <a:cubicBezTo>
                    <a:pt x="681990" y="412903"/>
                    <a:pt x="667733" y="427161"/>
                    <a:pt x="650144" y="427161"/>
                  </a:cubicBezTo>
                  <a:lnTo>
                    <a:pt x="31846" y="427161"/>
                  </a:lnTo>
                  <a:cubicBezTo>
                    <a:pt x="23400" y="427161"/>
                    <a:pt x="15300" y="423806"/>
                    <a:pt x="9327" y="417833"/>
                  </a:cubicBezTo>
                  <a:cubicBezTo>
                    <a:pt x="3355" y="411861"/>
                    <a:pt x="0" y="403761"/>
                    <a:pt x="0" y="395315"/>
                  </a:cubicBezTo>
                  <a:lnTo>
                    <a:pt x="0" y="31846"/>
                  </a:lnTo>
                  <a:cubicBezTo>
                    <a:pt x="0" y="14258"/>
                    <a:pt x="14258" y="0"/>
                    <a:pt x="31846" y="0"/>
                  </a:cubicBezTo>
                  <a:close/>
                </a:path>
              </a:pathLst>
            </a:custGeom>
            <a:solidFill>
              <a:srgbClr val="000000"/>
            </a:solidFill>
            <a:ln w="28575" cap="sq">
              <a:solidFill>
                <a:srgbClr val="FFFFFF"/>
              </a:solidFill>
              <a:prstDash val="solid"/>
              <a:miter/>
            </a:ln>
          </p:spPr>
          <p:txBody>
            <a:bodyPr/>
            <a:lstStyle/>
            <a:p>
              <a:endParaRPr lang="es-MX"/>
            </a:p>
          </p:txBody>
        </p:sp>
        <p:sp>
          <p:nvSpPr>
            <p:cNvPr id="18" name="TextBox 18"/>
            <p:cNvSpPr txBox="1"/>
            <p:nvPr/>
          </p:nvSpPr>
          <p:spPr>
            <a:xfrm>
              <a:off x="0" y="-38100"/>
              <a:ext cx="681991" cy="46526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9" name="Group 19"/>
          <p:cNvGrpSpPr/>
          <p:nvPr/>
        </p:nvGrpSpPr>
        <p:grpSpPr>
          <a:xfrm>
            <a:off x="4025268" y="1969841"/>
            <a:ext cx="2447691" cy="1337204"/>
            <a:chOff x="0" y="0"/>
            <a:chExt cx="686660" cy="375131"/>
          </a:xfrm>
        </p:grpSpPr>
        <p:sp>
          <p:nvSpPr>
            <p:cNvPr id="20" name="Freeform 20"/>
            <p:cNvSpPr/>
            <p:nvPr/>
          </p:nvSpPr>
          <p:spPr>
            <a:xfrm>
              <a:off x="0" y="0"/>
              <a:ext cx="686660" cy="375131"/>
            </a:xfrm>
            <a:custGeom>
              <a:avLst/>
              <a:gdLst/>
              <a:ahLst/>
              <a:cxnLst/>
              <a:rect l="l" t="t" r="r" b="b"/>
              <a:pathLst>
                <a:path w="686660" h="375131">
                  <a:moveTo>
                    <a:pt x="31629" y="0"/>
                  </a:moveTo>
                  <a:lnTo>
                    <a:pt x="655031" y="0"/>
                  </a:lnTo>
                  <a:cubicBezTo>
                    <a:pt x="672499" y="0"/>
                    <a:pt x="686660" y="14161"/>
                    <a:pt x="686660" y="31629"/>
                  </a:cubicBezTo>
                  <a:lnTo>
                    <a:pt x="686660" y="343502"/>
                  </a:lnTo>
                  <a:cubicBezTo>
                    <a:pt x="686660" y="360970"/>
                    <a:pt x="672499" y="375131"/>
                    <a:pt x="655031" y="375131"/>
                  </a:cubicBezTo>
                  <a:lnTo>
                    <a:pt x="31629" y="375131"/>
                  </a:lnTo>
                  <a:cubicBezTo>
                    <a:pt x="14161" y="375131"/>
                    <a:pt x="0" y="360970"/>
                    <a:pt x="0" y="343502"/>
                  </a:cubicBezTo>
                  <a:lnTo>
                    <a:pt x="0" y="31629"/>
                  </a:lnTo>
                  <a:cubicBezTo>
                    <a:pt x="0" y="14161"/>
                    <a:pt x="14161" y="0"/>
                    <a:pt x="31629" y="0"/>
                  </a:cubicBezTo>
                  <a:close/>
                </a:path>
              </a:pathLst>
            </a:custGeom>
            <a:solidFill>
              <a:srgbClr val="000000"/>
            </a:solidFill>
            <a:ln w="28575" cap="sq">
              <a:solidFill>
                <a:srgbClr val="FFFFFF"/>
              </a:solidFill>
              <a:prstDash val="solid"/>
              <a:miter/>
            </a:ln>
          </p:spPr>
          <p:txBody>
            <a:bodyPr/>
            <a:lstStyle/>
            <a:p>
              <a:endParaRPr lang="es-MX"/>
            </a:p>
          </p:txBody>
        </p:sp>
        <p:sp>
          <p:nvSpPr>
            <p:cNvPr id="21" name="TextBox 21"/>
            <p:cNvSpPr txBox="1"/>
            <p:nvPr/>
          </p:nvSpPr>
          <p:spPr>
            <a:xfrm>
              <a:off x="0" y="-38100"/>
              <a:ext cx="686660" cy="41323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22" name="Group 22"/>
          <p:cNvGrpSpPr/>
          <p:nvPr/>
        </p:nvGrpSpPr>
        <p:grpSpPr>
          <a:xfrm>
            <a:off x="4880651" y="1755417"/>
            <a:ext cx="590243" cy="588042"/>
            <a:chOff x="0" y="0"/>
            <a:chExt cx="815841" cy="812800"/>
          </a:xfrm>
        </p:grpSpPr>
        <p:sp>
          <p:nvSpPr>
            <p:cNvPr id="23" name="Freeform 23"/>
            <p:cNvSpPr/>
            <p:nvPr/>
          </p:nvSpPr>
          <p:spPr>
            <a:xfrm>
              <a:off x="0" y="0"/>
              <a:ext cx="815841" cy="812800"/>
            </a:xfrm>
            <a:custGeom>
              <a:avLst/>
              <a:gdLst/>
              <a:ahLst/>
              <a:cxnLst/>
              <a:rect l="l" t="t" r="r" b="b"/>
              <a:pathLst>
                <a:path w="815841" h="812800">
                  <a:moveTo>
                    <a:pt x="407921" y="0"/>
                  </a:moveTo>
                  <a:cubicBezTo>
                    <a:pt x="182632" y="0"/>
                    <a:pt x="0" y="181951"/>
                    <a:pt x="0" y="406400"/>
                  </a:cubicBezTo>
                  <a:cubicBezTo>
                    <a:pt x="0" y="630849"/>
                    <a:pt x="182632" y="812800"/>
                    <a:pt x="407921" y="812800"/>
                  </a:cubicBezTo>
                  <a:cubicBezTo>
                    <a:pt x="633209" y="812800"/>
                    <a:pt x="815841" y="630849"/>
                    <a:pt x="815841" y="406400"/>
                  </a:cubicBezTo>
                  <a:cubicBezTo>
                    <a:pt x="815841" y="181951"/>
                    <a:pt x="633209" y="0"/>
                    <a:pt x="407921" y="0"/>
                  </a:cubicBezTo>
                  <a:close/>
                </a:path>
              </a:pathLst>
            </a:custGeom>
            <a:solidFill>
              <a:srgbClr val="D1ED87"/>
            </a:solidFill>
          </p:spPr>
          <p:txBody>
            <a:bodyPr/>
            <a:lstStyle/>
            <a:p>
              <a:endParaRPr lang="es-MX"/>
            </a:p>
          </p:txBody>
        </p:sp>
        <p:sp>
          <p:nvSpPr>
            <p:cNvPr id="24" name="TextBox 24"/>
            <p:cNvSpPr txBox="1"/>
            <p:nvPr/>
          </p:nvSpPr>
          <p:spPr>
            <a:xfrm>
              <a:off x="76485" y="38100"/>
              <a:ext cx="662871" cy="698500"/>
            </a:xfrm>
            <a:prstGeom prst="rect">
              <a:avLst/>
            </a:prstGeom>
          </p:spPr>
          <p:txBody>
            <a:bodyPr lIns="50800" tIns="50800" rIns="50800" bIns="50800" rtlCol="0" anchor="ctr"/>
            <a:lstStyle/>
            <a:p>
              <a:pPr algn="ctr">
                <a:lnSpc>
                  <a:spcPts val="2659"/>
                </a:lnSpc>
              </a:pPr>
              <a:r>
                <a:rPr lang="en-US" sz="1899">
                  <a:solidFill>
                    <a:srgbClr val="000000"/>
                  </a:solidFill>
                  <a:latin typeface="Open Sans Extra Bold"/>
                  <a:ea typeface="Open Sans Extra Bold"/>
                  <a:cs typeface="Open Sans Extra Bold"/>
                  <a:sym typeface="Open Sans Extra Bold"/>
                </a:rPr>
                <a:t>2</a:t>
              </a:r>
            </a:p>
          </p:txBody>
        </p:sp>
      </p:grpSp>
      <p:sp>
        <p:nvSpPr>
          <p:cNvPr id="25" name="AutoShape 25"/>
          <p:cNvSpPr/>
          <p:nvPr/>
        </p:nvSpPr>
        <p:spPr>
          <a:xfrm flipH="1">
            <a:off x="5240791" y="3307045"/>
            <a:ext cx="8323" cy="257175"/>
          </a:xfrm>
          <a:prstGeom prst="line">
            <a:avLst/>
          </a:prstGeom>
          <a:ln w="38100" cap="flat">
            <a:solidFill>
              <a:srgbClr val="000000"/>
            </a:solidFill>
            <a:prstDash val="solid"/>
            <a:headEnd type="none" w="sm" len="sm"/>
            <a:tailEnd type="arrow" w="med" len="sm"/>
          </a:ln>
        </p:spPr>
        <p:txBody>
          <a:bodyPr/>
          <a:lstStyle/>
          <a:p>
            <a:endParaRPr lang="es-MX"/>
          </a:p>
        </p:txBody>
      </p:sp>
      <p:grpSp>
        <p:nvGrpSpPr>
          <p:cNvPr id="26" name="Group 26"/>
          <p:cNvGrpSpPr/>
          <p:nvPr/>
        </p:nvGrpSpPr>
        <p:grpSpPr>
          <a:xfrm>
            <a:off x="6534619" y="3523302"/>
            <a:ext cx="2431045" cy="1522671"/>
            <a:chOff x="0" y="0"/>
            <a:chExt cx="681991" cy="427161"/>
          </a:xfrm>
        </p:grpSpPr>
        <p:sp>
          <p:nvSpPr>
            <p:cNvPr id="27" name="Freeform 27"/>
            <p:cNvSpPr/>
            <p:nvPr/>
          </p:nvSpPr>
          <p:spPr>
            <a:xfrm>
              <a:off x="0" y="0"/>
              <a:ext cx="681990" cy="427161"/>
            </a:xfrm>
            <a:custGeom>
              <a:avLst/>
              <a:gdLst/>
              <a:ahLst/>
              <a:cxnLst/>
              <a:rect l="l" t="t" r="r" b="b"/>
              <a:pathLst>
                <a:path w="681990" h="427161">
                  <a:moveTo>
                    <a:pt x="31846" y="0"/>
                  </a:moveTo>
                  <a:lnTo>
                    <a:pt x="650144" y="0"/>
                  </a:lnTo>
                  <a:cubicBezTo>
                    <a:pt x="667733" y="0"/>
                    <a:pt x="681990" y="14258"/>
                    <a:pt x="681990" y="31846"/>
                  </a:cubicBezTo>
                  <a:lnTo>
                    <a:pt x="681990" y="395315"/>
                  </a:lnTo>
                  <a:cubicBezTo>
                    <a:pt x="681990" y="412903"/>
                    <a:pt x="667733" y="427161"/>
                    <a:pt x="650144" y="427161"/>
                  </a:cubicBezTo>
                  <a:lnTo>
                    <a:pt x="31846" y="427161"/>
                  </a:lnTo>
                  <a:cubicBezTo>
                    <a:pt x="23400" y="427161"/>
                    <a:pt x="15300" y="423806"/>
                    <a:pt x="9327" y="417833"/>
                  </a:cubicBezTo>
                  <a:cubicBezTo>
                    <a:pt x="3355" y="411861"/>
                    <a:pt x="0" y="403761"/>
                    <a:pt x="0" y="395315"/>
                  </a:cubicBezTo>
                  <a:lnTo>
                    <a:pt x="0" y="31846"/>
                  </a:lnTo>
                  <a:cubicBezTo>
                    <a:pt x="0" y="14258"/>
                    <a:pt x="14258" y="0"/>
                    <a:pt x="31846" y="0"/>
                  </a:cubicBezTo>
                  <a:close/>
                </a:path>
              </a:pathLst>
            </a:custGeom>
            <a:solidFill>
              <a:srgbClr val="000000"/>
            </a:solidFill>
            <a:ln w="28575" cap="sq">
              <a:solidFill>
                <a:srgbClr val="FFFFFF"/>
              </a:solidFill>
              <a:prstDash val="solid"/>
              <a:miter/>
            </a:ln>
          </p:spPr>
          <p:txBody>
            <a:bodyPr/>
            <a:lstStyle/>
            <a:p>
              <a:endParaRPr lang="es-MX"/>
            </a:p>
          </p:txBody>
        </p:sp>
        <p:sp>
          <p:nvSpPr>
            <p:cNvPr id="28" name="TextBox 28"/>
            <p:cNvSpPr txBox="1"/>
            <p:nvPr/>
          </p:nvSpPr>
          <p:spPr>
            <a:xfrm>
              <a:off x="0" y="-38100"/>
              <a:ext cx="681991" cy="46526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29" name="Group 29"/>
          <p:cNvGrpSpPr/>
          <p:nvPr/>
        </p:nvGrpSpPr>
        <p:grpSpPr>
          <a:xfrm>
            <a:off x="6534619" y="1928923"/>
            <a:ext cx="2447691" cy="1337204"/>
            <a:chOff x="0" y="0"/>
            <a:chExt cx="686660" cy="375131"/>
          </a:xfrm>
        </p:grpSpPr>
        <p:sp>
          <p:nvSpPr>
            <p:cNvPr id="30" name="Freeform 30"/>
            <p:cNvSpPr/>
            <p:nvPr/>
          </p:nvSpPr>
          <p:spPr>
            <a:xfrm>
              <a:off x="0" y="0"/>
              <a:ext cx="686660" cy="375131"/>
            </a:xfrm>
            <a:custGeom>
              <a:avLst/>
              <a:gdLst/>
              <a:ahLst/>
              <a:cxnLst/>
              <a:rect l="l" t="t" r="r" b="b"/>
              <a:pathLst>
                <a:path w="686660" h="375131">
                  <a:moveTo>
                    <a:pt x="31629" y="0"/>
                  </a:moveTo>
                  <a:lnTo>
                    <a:pt x="655031" y="0"/>
                  </a:lnTo>
                  <a:cubicBezTo>
                    <a:pt x="672499" y="0"/>
                    <a:pt x="686660" y="14161"/>
                    <a:pt x="686660" y="31629"/>
                  </a:cubicBezTo>
                  <a:lnTo>
                    <a:pt x="686660" y="343502"/>
                  </a:lnTo>
                  <a:cubicBezTo>
                    <a:pt x="686660" y="360970"/>
                    <a:pt x="672499" y="375131"/>
                    <a:pt x="655031" y="375131"/>
                  </a:cubicBezTo>
                  <a:lnTo>
                    <a:pt x="31629" y="375131"/>
                  </a:lnTo>
                  <a:cubicBezTo>
                    <a:pt x="14161" y="375131"/>
                    <a:pt x="0" y="360970"/>
                    <a:pt x="0" y="343502"/>
                  </a:cubicBezTo>
                  <a:lnTo>
                    <a:pt x="0" y="31629"/>
                  </a:lnTo>
                  <a:cubicBezTo>
                    <a:pt x="0" y="14161"/>
                    <a:pt x="14161" y="0"/>
                    <a:pt x="31629" y="0"/>
                  </a:cubicBezTo>
                  <a:close/>
                </a:path>
              </a:pathLst>
            </a:custGeom>
            <a:solidFill>
              <a:srgbClr val="000000"/>
            </a:solidFill>
            <a:ln w="28575" cap="sq">
              <a:solidFill>
                <a:srgbClr val="FFFFFF"/>
              </a:solidFill>
              <a:prstDash val="solid"/>
              <a:miter/>
            </a:ln>
          </p:spPr>
          <p:txBody>
            <a:bodyPr/>
            <a:lstStyle/>
            <a:p>
              <a:endParaRPr lang="es-MX"/>
            </a:p>
          </p:txBody>
        </p:sp>
        <p:sp>
          <p:nvSpPr>
            <p:cNvPr id="31" name="TextBox 31"/>
            <p:cNvSpPr txBox="1"/>
            <p:nvPr/>
          </p:nvSpPr>
          <p:spPr>
            <a:xfrm>
              <a:off x="0" y="-38100"/>
              <a:ext cx="686660" cy="41323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32" name="Group 32"/>
          <p:cNvGrpSpPr/>
          <p:nvPr/>
        </p:nvGrpSpPr>
        <p:grpSpPr>
          <a:xfrm>
            <a:off x="7390001" y="1714500"/>
            <a:ext cx="590243" cy="588042"/>
            <a:chOff x="0" y="0"/>
            <a:chExt cx="815841" cy="812800"/>
          </a:xfrm>
        </p:grpSpPr>
        <p:sp>
          <p:nvSpPr>
            <p:cNvPr id="33" name="Freeform 33"/>
            <p:cNvSpPr/>
            <p:nvPr/>
          </p:nvSpPr>
          <p:spPr>
            <a:xfrm>
              <a:off x="0" y="0"/>
              <a:ext cx="815841" cy="812800"/>
            </a:xfrm>
            <a:custGeom>
              <a:avLst/>
              <a:gdLst/>
              <a:ahLst/>
              <a:cxnLst/>
              <a:rect l="l" t="t" r="r" b="b"/>
              <a:pathLst>
                <a:path w="815841" h="812800">
                  <a:moveTo>
                    <a:pt x="407921" y="0"/>
                  </a:moveTo>
                  <a:cubicBezTo>
                    <a:pt x="182632" y="0"/>
                    <a:pt x="0" y="181951"/>
                    <a:pt x="0" y="406400"/>
                  </a:cubicBezTo>
                  <a:cubicBezTo>
                    <a:pt x="0" y="630849"/>
                    <a:pt x="182632" y="812800"/>
                    <a:pt x="407921" y="812800"/>
                  </a:cubicBezTo>
                  <a:cubicBezTo>
                    <a:pt x="633209" y="812800"/>
                    <a:pt x="815841" y="630849"/>
                    <a:pt x="815841" y="406400"/>
                  </a:cubicBezTo>
                  <a:cubicBezTo>
                    <a:pt x="815841" y="181951"/>
                    <a:pt x="633209" y="0"/>
                    <a:pt x="407921" y="0"/>
                  </a:cubicBezTo>
                  <a:close/>
                </a:path>
              </a:pathLst>
            </a:custGeom>
            <a:solidFill>
              <a:srgbClr val="D1ED87"/>
            </a:solidFill>
          </p:spPr>
          <p:txBody>
            <a:bodyPr/>
            <a:lstStyle/>
            <a:p>
              <a:endParaRPr lang="es-MX"/>
            </a:p>
          </p:txBody>
        </p:sp>
        <p:sp>
          <p:nvSpPr>
            <p:cNvPr id="34" name="TextBox 34"/>
            <p:cNvSpPr txBox="1"/>
            <p:nvPr/>
          </p:nvSpPr>
          <p:spPr>
            <a:xfrm>
              <a:off x="76485" y="38100"/>
              <a:ext cx="662871" cy="698500"/>
            </a:xfrm>
            <a:prstGeom prst="rect">
              <a:avLst/>
            </a:prstGeom>
          </p:spPr>
          <p:txBody>
            <a:bodyPr lIns="50800" tIns="50800" rIns="50800" bIns="50800" rtlCol="0" anchor="ctr"/>
            <a:lstStyle/>
            <a:p>
              <a:pPr algn="ctr">
                <a:lnSpc>
                  <a:spcPts val="2659"/>
                </a:lnSpc>
              </a:pPr>
              <a:r>
                <a:rPr lang="en-US" sz="1899">
                  <a:solidFill>
                    <a:srgbClr val="000000"/>
                  </a:solidFill>
                  <a:latin typeface="Open Sans Extra Bold"/>
                  <a:ea typeface="Open Sans Extra Bold"/>
                  <a:cs typeface="Open Sans Extra Bold"/>
                  <a:sym typeface="Open Sans Extra Bold"/>
                </a:rPr>
                <a:t>3</a:t>
              </a:r>
            </a:p>
          </p:txBody>
        </p:sp>
      </p:grpSp>
      <p:sp>
        <p:nvSpPr>
          <p:cNvPr id="35" name="AutoShape 35"/>
          <p:cNvSpPr/>
          <p:nvPr/>
        </p:nvSpPr>
        <p:spPr>
          <a:xfrm flipH="1">
            <a:off x="7750142" y="3266127"/>
            <a:ext cx="8323" cy="257175"/>
          </a:xfrm>
          <a:prstGeom prst="line">
            <a:avLst/>
          </a:prstGeom>
          <a:ln w="38100" cap="flat">
            <a:solidFill>
              <a:srgbClr val="000000"/>
            </a:solidFill>
            <a:prstDash val="solid"/>
            <a:headEnd type="none" w="sm" len="sm"/>
            <a:tailEnd type="arrow" w="med" len="sm"/>
          </a:ln>
        </p:spPr>
        <p:txBody>
          <a:bodyPr/>
          <a:lstStyle/>
          <a:p>
            <a:endParaRPr lang="es-MX"/>
          </a:p>
        </p:txBody>
      </p:sp>
      <p:grpSp>
        <p:nvGrpSpPr>
          <p:cNvPr id="36" name="Group 36"/>
          <p:cNvGrpSpPr/>
          <p:nvPr/>
        </p:nvGrpSpPr>
        <p:grpSpPr>
          <a:xfrm>
            <a:off x="9058510" y="3523302"/>
            <a:ext cx="2431045" cy="1522671"/>
            <a:chOff x="0" y="0"/>
            <a:chExt cx="681991" cy="427161"/>
          </a:xfrm>
        </p:grpSpPr>
        <p:sp>
          <p:nvSpPr>
            <p:cNvPr id="37" name="Freeform 37"/>
            <p:cNvSpPr/>
            <p:nvPr/>
          </p:nvSpPr>
          <p:spPr>
            <a:xfrm>
              <a:off x="0" y="0"/>
              <a:ext cx="681990" cy="427161"/>
            </a:xfrm>
            <a:custGeom>
              <a:avLst/>
              <a:gdLst/>
              <a:ahLst/>
              <a:cxnLst/>
              <a:rect l="l" t="t" r="r" b="b"/>
              <a:pathLst>
                <a:path w="681990" h="427161">
                  <a:moveTo>
                    <a:pt x="31846" y="0"/>
                  </a:moveTo>
                  <a:lnTo>
                    <a:pt x="650144" y="0"/>
                  </a:lnTo>
                  <a:cubicBezTo>
                    <a:pt x="667733" y="0"/>
                    <a:pt x="681990" y="14258"/>
                    <a:pt x="681990" y="31846"/>
                  </a:cubicBezTo>
                  <a:lnTo>
                    <a:pt x="681990" y="395315"/>
                  </a:lnTo>
                  <a:cubicBezTo>
                    <a:pt x="681990" y="412903"/>
                    <a:pt x="667733" y="427161"/>
                    <a:pt x="650144" y="427161"/>
                  </a:cubicBezTo>
                  <a:lnTo>
                    <a:pt x="31846" y="427161"/>
                  </a:lnTo>
                  <a:cubicBezTo>
                    <a:pt x="23400" y="427161"/>
                    <a:pt x="15300" y="423806"/>
                    <a:pt x="9327" y="417833"/>
                  </a:cubicBezTo>
                  <a:cubicBezTo>
                    <a:pt x="3355" y="411861"/>
                    <a:pt x="0" y="403761"/>
                    <a:pt x="0" y="395315"/>
                  </a:cubicBezTo>
                  <a:lnTo>
                    <a:pt x="0" y="31846"/>
                  </a:lnTo>
                  <a:cubicBezTo>
                    <a:pt x="0" y="14258"/>
                    <a:pt x="14258" y="0"/>
                    <a:pt x="31846" y="0"/>
                  </a:cubicBezTo>
                  <a:close/>
                </a:path>
              </a:pathLst>
            </a:custGeom>
            <a:solidFill>
              <a:srgbClr val="000000"/>
            </a:solidFill>
            <a:ln w="28575" cap="sq">
              <a:solidFill>
                <a:srgbClr val="FFFFFF"/>
              </a:solidFill>
              <a:prstDash val="solid"/>
              <a:miter/>
            </a:ln>
          </p:spPr>
          <p:txBody>
            <a:bodyPr/>
            <a:lstStyle/>
            <a:p>
              <a:endParaRPr lang="es-MX"/>
            </a:p>
          </p:txBody>
        </p:sp>
        <p:sp>
          <p:nvSpPr>
            <p:cNvPr id="38" name="TextBox 38"/>
            <p:cNvSpPr txBox="1"/>
            <p:nvPr/>
          </p:nvSpPr>
          <p:spPr>
            <a:xfrm>
              <a:off x="0" y="-38100"/>
              <a:ext cx="681991" cy="46526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39" name="Group 39"/>
          <p:cNvGrpSpPr/>
          <p:nvPr/>
        </p:nvGrpSpPr>
        <p:grpSpPr>
          <a:xfrm>
            <a:off x="9058510" y="1928923"/>
            <a:ext cx="2447691" cy="1337204"/>
            <a:chOff x="0" y="0"/>
            <a:chExt cx="686660" cy="375131"/>
          </a:xfrm>
        </p:grpSpPr>
        <p:sp>
          <p:nvSpPr>
            <p:cNvPr id="40" name="Freeform 40"/>
            <p:cNvSpPr/>
            <p:nvPr/>
          </p:nvSpPr>
          <p:spPr>
            <a:xfrm>
              <a:off x="0" y="0"/>
              <a:ext cx="686660" cy="375131"/>
            </a:xfrm>
            <a:custGeom>
              <a:avLst/>
              <a:gdLst/>
              <a:ahLst/>
              <a:cxnLst/>
              <a:rect l="l" t="t" r="r" b="b"/>
              <a:pathLst>
                <a:path w="686660" h="375131">
                  <a:moveTo>
                    <a:pt x="31629" y="0"/>
                  </a:moveTo>
                  <a:lnTo>
                    <a:pt x="655031" y="0"/>
                  </a:lnTo>
                  <a:cubicBezTo>
                    <a:pt x="672499" y="0"/>
                    <a:pt x="686660" y="14161"/>
                    <a:pt x="686660" y="31629"/>
                  </a:cubicBezTo>
                  <a:lnTo>
                    <a:pt x="686660" y="343502"/>
                  </a:lnTo>
                  <a:cubicBezTo>
                    <a:pt x="686660" y="360970"/>
                    <a:pt x="672499" y="375131"/>
                    <a:pt x="655031" y="375131"/>
                  </a:cubicBezTo>
                  <a:lnTo>
                    <a:pt x="31629" y="375131"/>
                  </a:lnTo>
                  <a:cubicBezTo>
                    <a:pt x="14161" y="375131"/>
                    <a:pt x="0" y="360970"/>
                    <a:pt x="0" y="343502"/>
                  </a:cubicBezTo>
                  <a:lnTo>
                    <a:pt x="0" y="31629"/>
                  </a:lnTo>
                  <a:cubicBezTo>
                    <a:pt x="0" y="14161"/>
                    <a:pt x="14161" y="0"/>
                    <a:pt x="31629" y="0"/>
                  </a:cubicBezTo>
                  <a:close/>
                </a:path>
              </a:pathLst>
            </a:custGeom>
            <a:solidFill>
              <a:srgbClr val="000000"/>
            </a:solidFill>
            <a:ln w="28575" cap="sq">
              <a:solidFill>
                <a:srgbClr val="FFFFFF"/>
              </a:solidFill>
              <a:prstDash val="solid"/>
              <a:miter/>
            </a:ln>
          </p:spPr>
          <p:txBody>
            <a:bodyPr/>
            <a:lstStyle/>
            <a:p>
              <a:endParaRPr lang="es-MX"/>
            </a:p>
          </p:txBody>
        </p:sp>
        <p:sp>
          <p:nvSpPr>
            <p:cNvPr id="41" name="TextBox 41"/>
            <p:cNvSpPr txBox="1"/>
            <p:nvPr/>
          </p:nvSpPr>
          <p:spPr>
            <a:xfrm>
              <a:off x="0" y="-38100"/>
              <a:ext cx="686660" cy="41323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42" name="Group 42"/>
          <p:cNvGrpSpPr/>
          <p:nvPr/>
        </p:nvGrpSpPr>
        <p:grpSpPr>
          <a:xfrm>
            <a:off x="9913892" y="1714500"/>
            <a:ext cx="590243" cy="588042"/>
            <a:chOff x="0" y="0"/>
            <a:chExt cx="815841" cy="812800"/>
          </a:xfrm>
        </p:grpSpPr>
        <p:sp>
          <p:nvSpPr>
            <p:cNvPr id="43" name="Freeform 43"/>
            <p:cNvSpPr/>
            <p:nvPr/>
          </p:nvSpPr>
          <p:spPr>
            <a:xfrm>
              <a:off x="0" y="0"/>
              <a:ext cx="815841" cy="812800"/>
            </a:xfrm>
            <a:custGeom>
              <a:avLst/>
              <a:gdLst/>
              <a:ahLst/>
              <a:cxnLst/>
              <a:rect l="l" t="t" r="r" b="b"/>
              <a:pathLst>
                <a:path w="815841" h="812800">
                  <a:moveTo>
                    <a:pt x="407921" y="0"/>
                  </a:moveTo>
                  <a:cubicBezTo>
                    <a:pt x="182632" y="0"/>
                    <a:pt x="0" y="181951"/>
                    <a:pt x="0" y="406400"/>
                  </a:cubicBezTo>
                  <a:cubicBezTo>
                    <a:pt x="0" y="630849"/>
                    <a:pt x="182632" y="812800"/>
                    <a:pt x="407921" y="812800"/>
                  </a:cubicBezTo>
                  <a:cubicBezTo>
                    <a:pt x="633209" y="812800"/>
                    <a:pt x="815841" y="630849"/>
                    <a:pt x="815841" y="406400"/>
                  </a:cubicBezTo>
                  <a:cubicBezTo>
                    <a:pt x="815841" y="181951"/>
                    <a:pt x="633209" y="0"/>
                    <a:pt x="407921" y="0"/>
                  </a:cubicBezTo>
                  <a:close/>
                </a:path>
              </a:pathLst>
            </a:custGeom>
            <a:solidFill>
              <a:srgbClr val="D1ED87"/>
            </a:solidFill>
          </p:spPr>
          <p:txBody>
            <a:bodyPr/>
            <a:lstStyle/>
            <a:p>
              <a:endParaRPr lang="es-MX"/>
            </a:p>
          </p:txBody>
        </p:sp>
        <p:sp>
          <p:nvSpPr>
            <p:cNvPr id="44" name="TextBox 44"/>
            <p:cNvSpPr txBox="1"/>
            <p:nvPr/>
          </p:nvSpPr>
          <p:spPr>
            <a:xfrm>
              <a:off x="76485" y="38100"/>
              <a:ext cx="662871" cy="698500"/>
            </a:xfrm>
            <a:prstGeom prst="rect">
              <a:avLst/>
            </a:prstGeom>
          </p:spPr>
          <p:txBody>
            <a:bodyPr lIns="50800" tIns="50800" rIns="50800" bIns="50800" rtlCol="0" anchor="ctr"/>
            <a:lstStyle/>
            <a:p>
              <a:pPr algn="ctr">
                <a:lnSpc>
                  <a:spcPts val="2659"/>
                </a:lnSpc>
              </a:pPr>
              <a:r>
                <a:rPr lang="en-US" sz="1899">
                  <a:solidFill>
                    <a:srgbClr val="000000"/>
                  </a:solidFill>
                  <a:latin typeface="Open Sans Extra Bold"/>
                  <a:ea typeface="Open Sans Extra Bold"/>
                  <a:cs typeface="Open Sans Extra Bold"/>
                  <a:sym typeface="Open Sans Extra Bold"/>
                </a:rPr>
                <a:t>4</a:t>
              </a:r>
            </a:p>
          </p:txBody>
        </p:sp>
      </p:grpSp>
      <p:sp>
        <p:nvSpPr>
          <p:cNvPr id="45" name="AutoShape 45"/>
          <p:cNvSpPr/>
          <p:nvPr/>
        </p:nvSpPr>
        <p:spPr>
          <a:xfrm flipH="1">
            <a:off x="10274032" y="3266127"/>
            <a:ext cx="8323" cy="257175"/>
          </a:xfrm>
          <a:prstGeom prst="line">
            <a:avLst/>
          </a:prstGeom>
          <a:ln w="38100" cap="flat">
            <a:solidFill>
              <a:srgbClr val="000000"/>
            </a:solidFill>
            <a:prstDash val="solid"/>
            <a:headEnd type="none" w="sm" len="sm"/>
            <a:tailEnd type="arrow" w="med" len="sm"/>
          </a:ln>
        </p:spPr>
        <p:txBody>
          <a:bodyPr/>
          <a:lstStyle/>
          <a:p>
            <a:endParaRPr lang="es-MX"/>
          </a:p>
        </p:txBody>
      </p:sp>
      <p:grpSp>
        <p:nvGrpSpPr>
          <p:cNvPr id="46" name="Group 46"/>
          <p:cNvGrpSpPr/>
          <p:nvPr/>
        </p:nvGrpSpPr>
        <p:grpSpPr>
          <a:xfrm>
            <a:off x="11582400" y="1714500"/>
            <a:ext cx="2447691" cy="5111936"/>
            <a:chOff x="0" y="0"/>
            <a:chExt cx="3263587" cy="6815915"/>
          </a:xfrm>
        </p:grpSpPr>
        <p:grpSp>
          <p:nvGrpSpPr>
            <p:cNvPr id="47" name="Group 47"/>
            <p:cNvGrpSpPr/>
            <p:nvPr/>
          </p:nvGrpSpPr>
          <p:grpSpPr>
            <a:xfrm>
              <a:off x="0" y="278648"/>
              <a:ext cx="3263587" cy="1737723"/>
              <a:chOff x="0" y="0"/>
              <a:chExt cx="686660" cy="365618"/>
            </a:xfrm>
          </p:grpSpPr>
          <p:sp>
            <p:nvSpPr>
              <p:cNvPr id="48" name="Freeform 48"/>
              <p:cNvSpPr/>
              <p:nvPr/>
            </p:nvSpPr>
            <p:spPr>
              <a:xfrm>
                <a:off x="0" y="0"/>
                <a:ext cx="686660" cy="365618"/>
              </a:xfrm>
              <a:custGeom>
                <a:avLst/>
                <a:gdLst/>
                <a:ahLst/>
                <a:cxnLst/>
                <a:rect l="l" t="t" r="r" b="b"/>
                <a:pathLst>
                  <a:path w="686660" h="365618">
                    <a:moveTo>
                      <a:pt x="31629" y="0"/>
                    </a:moveTo>
                    <a:lnTo>
                      <a:pt x="655031" y="0"/>
                    </a:lnTo>
                    <a:cubicBezTo>
                      <a:pt x="672499" y="0"/>
                      <a:pt x="686660" y="14161"/>
                      <a:pt x="686660" y="31629"/>
                    </a:cubicBezTo>
                    <a:lnTo>
                      <a:pt x="686660" y="333988"/>
                    </a:lnTo>
                    <a:cubicBezTo>
                      <a:pt x="686660" y="351457"/>
                      <a:pt x="672499" y="365618"/>
                      <a:pt x="655031" y="365618"/>
                    </a:cubicBezTo>
                    <a:lnTo>
                      <a:pt x="31629" y="365618"/>
                    </a:lnTo>
                    <a:cubicBezTo>
                      <a:pt x="14161" y="365618"/>
                      <a:pt x="0" y="351457"/>
                      <a:pt x="0" y="333988"/>
                    </a:cubicBezTo>
                    <a:lnTo>
                      <a:pt x="0" y="31629"/>
                    </a:lnTo>
                    <a:cubicBezTo>
                      <a:pt x="0" y="14161"/>
                      <a:pt x="14161" y="0"/>
                      <a:pt x="31629" y="0"/>
                    </a:cubicBezTo>
                    <a:close/>
                  </a:path>
                </a:pathLst>
              </a:custGeom>
              <a:solidFill>
                <a:srgbClr val="000000"/>
              </a:solidFill>
              <a:ln w="28575" cap="sq">
                <a:solidFill>
                  <a:srgbClr val="FFFFFF"/>
                </a:solidFill>
                <a:prstDash val="solid"/>
                <a:miter/>
              </a:ln>
            </p:spPr>
            <p:txBody>
              <a:bodyPr/>
              <a:lstStyle/>
              <a:p>
                <a:endParaRPr lang="es-MX"/>
              </a:p>
            </p:txBody>
          </p:sp>
          <p:sp>
            <p:nvSpPr>
              <p:cNvPr id="49" name="TextBox 49"/>
              <p:cNvSpPr txBox="1"/>
              <p:nvPr/>
            </p:nvSpPr>
            <p:spPr>
              <a:xfrm>
                <a:off x="0" y="-38100"/>
                <a:ext cx="686660" cy="403718"/>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50" name="Group 50"/>
            <p:cNvGrpSpPr/>
            <p:nvPr/>
          </p:nvGrpSpPr>
          <p:grpSpPr>
            <a:xfrm>
              <a:off x="1140509" y="0"/>
              <a:ext cx="786990" cy="764428"/>
              <a:chOff x="0" y="0"/>
              <a:chExt cx="815841" cy="792452"/>
            </a:xfrm>
          </p:grpSpPr>
          <p:sp>
            <p:nvSpPr>
              <p:cNvPr id="51" name="Freeform 51"/>
              <p:cNvSpPr/>
              <p:nvPr/>
            </p:nvSpPr>
            <p:spPr>
              <a:xfrm>
                <a:off x="0" y="0"/>
                <a:ext cx="815841" cy="792452"/>
              </a:xfrm>
              <a:custGeom>
                <a:avLst/>
                <a:gdLst/>
                <a:ahLst/>
                <a:cxnLst/>
                <a:rect l="l" t="t" r="r" b="b"/>
                <a:pathLst>
                  <a:path w="815841" h="792452">
                    <a:moveTo>
                      <a:pt x="407921" y="0"/>
                    </a:moveTo>
                    <a:cubicBezTo>
                      <a:pt x="182632" y="0"/>
                      <a:pt x="0" y="177396"/>
                      <a:pt x="0" y="396226"/>
                    </a:cubicBezTo>
                    <a:cubicBezTo>
                      <a:pt x="0" y="615055"/>
                      <a:pt x="182632" y="792452"/>
                      <a:pt x="407921" y="792452"/>
                    </a:cubicBezTo>
                    <a:cubicBezTo>
                      <a:pt x="633209" y="792452"/>
                      <a:pt x="815841" y="615055"/>
                      <a:pt x="815841" y="396226"/>
                    </a:cubicBezTo>
                    <a:cubicBezTo>
                      <a:pt x="815841" y="177396"/>
                      <a:pt x="633209" y="0"/>
                      <a:pt x="407921" y="0"/>
                    </a:cubicBezTo>
                    <a:close/>
                  </a:path>
                </a:pathLst>
              </a:custGeom>
              <a:solidFill>
                <a:srgbClr val="D1ED87"/>
              </a:solidFill>
            </p:spPr>
            <p:txBody>
              <a:bodyPr/>
              <a:lstStyle/>
              <a:p>
                <a:endParaRPr lang="es-MX"/>
              </a:p>
            </p:txBody>
          </p:sp>
          <p:sp>
            <p:nvSpPr>
              <p:cNvPr id="52" name="TextBox 52"/>
              <p:cNvSpPr txBox="1"/>
              <p:nvPr/>
            </p:nvSpPr>
            <p:spPr>
              <a:xfrm>
                <a:off x="76485" y="36192"/>
                <a:ext cx="662871" cy="681967"/>
              </a:xfrm>
              <a:prstGeom prst="rect">
                <a:avLst/>
              </a:prstGeom>
            </p:spPr>
            <p:txBody>
              <a:bodyPr lIns="50800" tIns="50800" rIns="50800" bIns="50800" rtlCol="0" anchor="ctr"/>
              <a:lstStyle/>
              <a:p>
                <a:pPr algn="ctr">
                  <a:lnSpc>
                    <a:spcPts val="2659"/>
                  </a:lnSpc>
                </a:pPr>
                <a:r>
                  <a:rPr lang="en-US" sz="1899">
                    <a:solidFill>
                      <a:srgbClr val="000000"/>
                    </a:solidFill>
                    <a:latin typeface="Open Sans Extra Bold"/>
                    <a:ea typeface="Open Sans Extra Bold"/>
                    <a:cs typeface="Open Sans Extra Bold"/>
                    <a:sym typeface="Open Sans Extra Bold"/>
                  </a:rPr>
                  <a:t>5</a:t>
                </a:r>
              </a:p>
            </p:txBody>
          </p:sp>
        </p:grpSp>
        <p:grpSp>
          <p:nvGrpSpPr>
            <p:cNvPr id="53" name="Group 53"/>
            <p:cNvGrpSpPr/>
            <p:nvPr/>
          </p:nvGrpSpPr>
          <p:grpSpPr>
            <a:xfrm>
              <a:off x="0" y="2350574"/>
              <a:ext cx="3241393" cy="1978741"/>
              <a:chOff x="0" y="0"/>
              <a:chExt cx="681991" cy="416328"/>
            </a:xfrm>
          </p:grpSpPr>
          <p:sp>
            <p:nvSpPr>
              <p:cNvPr id="54" name="Freeform 54"/>
              <p:cNvSpPr/>
              <p:nvPr/>
            </p:nvSpPr>
            <p:spPr>
              <a:xfrm>
                <a:off x="0" y="0"/>
                <a:ext cx="681990" cy="416328"/>
              </a:xfrm>
              <a:custGeom>
                <a:avLst/>
                <a:gdLst/>
                <a:ahLst/>
                <a:cxnLst/>
                <a:rect l="l" t="t" r="r" b="b"/>
                <a:pathLst>
                  <a:path w="681990" h="416328">
                    <a:moveTo>
                      <a:pt x="31846" y="0"/>
                    </a:moveTo>
                    <a:lnTo>
                      <a:pt x="650144" y="0"/>
                    </a:lnTo>
                    <a:cubicBezTo>
                      <a:pt x="667733" y="0"/>
                      <a:pt x="681990" y="14258"/>
                      <a:pt x="681990" y="31846"/>
                    </a:cubicBezTo>
                    <a:lnTo>
                      <a:pt x="681990" y="384482"/>
                    </a:lnTo>
                    <a:cubicBezTo>
                      <a:pt x="681990" y="402070"/>
                      <a:pt x="667733" y="416328"/>
                      <a:pt x="650144" y="416328"/>
                    </a:cubicBezTo>
                    <a:lnTo>
                      <a:pt x="31846" y="416328"/>
                    </a:lnTo>
                    <a:cubicBezTo>
                      <a:pt x="23400" y="416328"/>
                      <a:pt x="15300" y="412973"/>
                      <a:pt x="9327" y="407000"/>
                    </a:cubicBezTo>
                    <a:cubicBezTo>
                      <a:pt x="3355" y="401028"/>
                      <a:pt x="0" y="392928"/>
                      <a:pt x="0" y="384482"/>
                    </a:cubicBezTo>
                    <a:lnTo>
                      <a:pt x="0" y="31846"/>
                    </a:lnTo>
                    <a:cubicBezTo>
                      <a:pt x="0" y="14258"/>
                      <a:pt x="14258" y="0"/>
                      <a:pt x="31846" y="0"/>
                    </a:cubicBezTo>
                    <a:close/>
                  </a:path>
                </a:pathLst>
              </a:custGeom>
              <a:solidFill>
                <a:srgbClr val="000000"/>
              </a:solidFill>
              <a:ln w="28575" cap="sq">
                <a:solidFill>
                  <a:srgbClr val="FFFFFF"/>
                </a:solidFill>
                <a:prstDash val="solid"/>
                <a:miter/>
              </a:ln>
            </p:spPr>
            <p:txBody>
              <a:bodyPr/>
              <a:lstStyle/>
              <a:p>
                <a:endParaRPr lang="es-MX"/>
              </a:p>
            </p:txBody>
          </p:sp>
          <p:sp>
            <p:nvSpPr>
              <p:cNvPr id="55" name="TextBox 55"/>
              <p:cNvSpPr txBox="1"/>
              <p:nvPr/>
            </p:nvSpPr>
            <p:spPr>
              <a:xfrm>
                <a:off x="0" y="-38100"/>
                <a:ext cx="681991" cy="454428"/>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56" name="Group 56"/>
            <p:cNvGrpSpPr/>
            <p:nvPr/>
          </p:nvGrpSpPr>
          <p:grpSpPr>
            <a:xfrm>
              <a:off x="0" y="4663519"/>
              <a:ext cx="3241393" cy="2152395"/>
              <a:chOff x="0" y="0"/>
              <a:chExt cx="681991" cy="452865"/>
            </a:xfrm>
          </p:grpSpPr>
          <p:sp>
            <p:nvSpPr>
              <p:cNvPr id="57" name="Freeform 57"/>
              <p:cNvSpPr/>
              <p:nvPr/>
            </p:nvSpPr>
            <p:spPr>
              <a:xfrm>
                <a:off x="0" y="0"/>
                <a:ext cx="681990" cy="452865"/>
              </a:xfrm>
              <a:custGeom>
                <a:avLst/>
                <a:gdLst/>
                <a:ahLst/>
                <a:cxnLst/>
                <a:rect l="l" t="t" r="r" b="b"/>
                <a:pathLst>
                  <a:path w="681990" h="452865">
                    <a:moveTo>
                      <a:pt x="31846" y="0"/>
                    </a:moveTo>
                    <a:lnTo>
                      <a:pt x="650144" y="0"/>
                    </a:lnTo>
                    <a:cubicBezTo>
                      <a:pt x="667733" y="0"/>
                      <a:pt x="681990" y="14258"/>
                      <a:pt x="681990" y="31846"/>
                    </a:cubicBezTo>
                    <a:lnTo>
                      <a:pt x="681990" y="421019"/>
                    </a:lnTo>
                    <a:cubicBezTo>
                      <a:pt x="681990" y="438607"/>
                      <a:pt x="667733" y="452865"/>
                      <a:pt x="650144" y="452865"/>
                    </a:cubicBezTo>
                    <a:lnTo>
                      <a:pt x="31846" y="452865"/>
                    </a:lnTo>
                    <a:cubicBezTo>
                      <a:pt x="23400" y="452865"/>
                      <a:pt x="15300" y="449510"/>
                      <a:pt x="9327" y="443537"/>
                    </a:cubicBezTo>
                    <a:cubicBezTo>
                      <a:pt x="3355" y="437565"/>
                      <a:pt x="0" y="429465"/>
                      <a:pt x="0" y="421019"/>
                    </a:cubicBezTo>
                    <a:lnTo>
                      <a:pt x="0" y="31846"/>
                    </a:lnTo>
                    <a:cubicBezTo>
                      <a:pt x="0" y="14258"/>
                      <a:pt x="14258" y="0"/>
                      <a:pt x="31846" y="0"/>
                    </a:cubicBezTo>
                    <a:close/>
                  </a:path>
                </a:pathLst>
              </a:custGeom>
              <a:solidFill>
                <a:srgbClr val="000000"/>
              </a:solidFill>
              <a:ln w="28575" cap="sq">
                <a:solidFill>
                  <a:srgbClr val="FFFFFF"/>
                </a:solidFill>
                <a:prstDash val="solid"/>
                <a:miter/>
              </a:ln>
            </p:spPr>
            <p:txBody>
              <a:bodyPr/>
              <a:lstStyle/>
              <a:p>
                <a:endParaRPr lang="es-MX"/>
              </a:p>
            </p:txBody>
          </p:sp>
          <p:sp>
            <p:nvSpPr>
              <p:cNvPr id="58" name="TextBox 58"/>
              <p:cNvSpPr txBox="1"/>
              <p:nvPr/>
            </p:nvSpPr>
            <p:spPr>
              <a:xfrm>
                <a:off x="0" y="-38100"/>
                <a:ext cx="681991" cy="490965"/>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9" name="AutoShape 59"/>
            <p:cNvSpPr/>
            <p:nvPr/>
          </p:nvSpPr>
          <p:spPr>
            <a:xfrm flipH="1">
              <a:off x="1620696" y="2016370"/>
              <a:ext cx="11097" cy="334204"/>
            </a:xfrm>
            <a:prstGeom prst="line">
              <a:avLst/>
            </a:prstGeom>
            <a:ln w="50800" cap="flat">
              <a:solidFill>
                <a:srgbClr val="000000"/>
              </a:solidFill>
              <a:prstDash val="solid"/>
              <a:headEnd type="none" w="sm" len="sm"/>
              <a:tailEnd type="arrow" w="med" len="sm"/>
            </a:ln>
          </p:spPr>
          <p:txBody>
            <a:bodyPr/>
            <a:lstStyle/>
            <a:p>
              <a:endParaRPr lang="es-MX"/>
            </a:p>
          </p:txBody>
        </p:sp>
        <p:sp>
          <p:nvSpPr>
            <p:cNvPr id="60" name="AutoShape 60"/>
            <p:cNvSpPr/>
            <p:nvPr/>
          </p:nvSpPr>
          <p:spPr>
            <a:xfrm>
              <a:off x="1620696" y="4329315"/>
              <a:ext cx="0" cy="334204"/>
            </a:xfrm>
            <a:prstGeom prst="line">
              <a:avLst/>
            </a:prstGeom>
            <a:ln w="50800" cap="flat">
              <a:solidFill>
                <a:srgbClr val="000000"/>
              </a:solidFill>
              <a:prstDash val="solid"/>
              <a:headEnd type="none" w="sm" len="sm"/>
              <a:tailEnd type="arrow" w="med" len="sm"/>
            </a:ln>
          </p:spPr>
          <p:txBody>
            <a:bodyPr/>
            <a:lstStyle/>
            <a:p>
              <a:endParaRPr lang="es-MX"/>
            </a:p>
          </p:txBody>
        </p:sp>
      </p:grpSp>
      <p:grpSp>
        <p:nvGrpSpPr>
          <p:cNvPr id="61" name="Group 61"/>
          <p:cNvGrpSpPr/>
          <p:nvPr/>
        </p:nvGrpSpPr>
        <p:grpSpPr>
          <a:xfrm>
            <a:off x="14125341" y="3523302"/>
            <a:ext cx="2431045" cy="1522671"/>
            <a:chOff x="0" y="0"/>
            <a:chExt cx="681991" cy="427161"/>
          </a:xfrm>
        </p:grpSpPr>
        <p:sp>
          <p:nvSpPr>
            <p:cNvPr id="62" name="Freeform 62"/>
            <p:cNvSpPr/>
            <p:nvPr/>
          </p:nvSpPr>
          <p:spPr>
            <a:xfrm>
              <a:off x="0" y="0"/>
              <a:ext cx="681990" cy="427161"/>
            </a:xfrm>
            <a:custGeom>
              <a:avLst/>
              <a:gdLst/>
              <a:ahLst/>
              <a:cxnLst/>
              <a:rect l="l" t="t" r="r" b="b"/>
              <a:pathLst>
                <a:path w="681990" h="427161">
                  <a:moveTo>
                    <a:pt x="31846" y="0"/>
                  </a:moveTo>
                  <a:lnTo>
                    <a:pt x="650144" y="0"/>
                  </a:lnTo>
                  <a:cubicBezTo>
                    <a:pt x="667733" y="0"/>
                    <a:pt x="681990" y="14258"/>
                    <a:pt x="681990" y="31846"/>
                  </a:cubicBezTo>
                  <a:lnTo>
                    <a:pt x="681990" y="395315"/>
                  </a:lnTo>
                  <a:cubicBezTo>
                    <a:pt x="681990" y="412903"/>
                    <a:pt x="667733" y="427161"/>
                    <a:pt x="650144" y="427161"/>
                  </a:cubicBezTo>
                  <a:lnTo>
                    <a:pt x="31846" y="427161"/>
                  </a:lnTo>
                  <a:cubicBezTo>
                    <a:pt x="23400" y="427161"/>
                    <a:pt x="15300" y="423806"/>
                    <a:pt x="9327" y="417833"/>
                  </a:cubicBezTo>
                  <a:cubicBezTo>
                    <a:pt x="3355" y="411861"/>
                    <a:pt x="0" y="403761"/>
                    <a:pt x="0" y="395315"/>
                  </a:cubicBezTo>
                  <a:lnTo>
                    <a:pt x="0" y="31846"/>
                  </a:lnTo>
                  <a:cubicBezTo>
                    <a:pt x="0" y="14258"/>
                    <a:pt x="14258" y="0"/>
                    <a:pt x="31846" y="0"/>
                  </a:cubicBezTo>
                  <a:close/>
                </a:path>
              </a:pathLst>
            </a:custGeom>
            <a:solidFill>
              <a:srgbClr val="000000"/>
            </a:solidFill>
            <a:ln w="28575" cap="sq">
              <a:solidFill>
                <a:srgbClr val="FFFFFF"/>
              </a:solidFill>
              <a:prstDash val="solid"/>
              <a:miter/>
            </a:ln>
          </p:spPr>
          <p:txBody>
            <a:bodyPr/>
            <a:lstStyle/>
            <a:p>
              <a:endParaRPr lang="es-MX"/>
            </a:p>
          </p:txBody>
        </p:sp>
        <p:sp>
          <p:nvSpPr>
            <p:cNvPr id="63" name="TextBox 63"/>
            <p:cNvSpPr txBox="1"/>
            <p:nvPr/>
          </p:nvSpPr>
          <p:spPr>
            <a:xfrm>
              <a:off x="0" y="-38100"/>
              <a:ext cx="681991" cy="46526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4" name="Group 64"/>
          <p:cNvGrpSpPr/>
          <p:nvPr/>
        </p:nvGrpSpPr>
        <p:grpSpPr>
          <a:xfrm>
            <a:off x="14125341" y="1928923"/>
            <a:ext cx="2447691" cy="1337204"/>
            <a:chOff x="0" y="0"/>
            <a:chExt cx="686660" cy="375131"/>
          </a:xfrm>
        </p:grpSpPr>
        <p:sp>
          <p:nvSpPr>
            <p:cNvPr id="65" name="Freeform 65"/>
            <p:cNvSpPr/>
            <p:nvPr/>
          </p:nvSpPr>
          <p:spPr>
            <a:xfrm>
              <a:off x="0" y="0"/>
              <a:ext cx="686660" cy="375131"/>
            </a:xfrm>
            <a:custGeom>
              <a:avLst/>
              <a:gdLst/>
              <a:ahLst/>
              <a:cxnLst/>
              <a:rect l="l" t="t" r="r" b="b"/>
              <a:pathLst>
                <a:path w="686660" h="375131">
                  <a:moveTo>
                    <a:pt x="31629" y="0"/>
                  </a:moveTo>
                  <a:lnTo>
                    <a:pt x="655031" y="0"/>
                  </a:lnTo>
                  <a:cubicBezTo>
                    <a:pt x="672499" y="0"/>
                    <a:pt x="686660" y="14161"/>
                    <a:pt x="686660" y="31629"/>
                  </a:cubicBezTo>
                  <a:lnTo>
                    <a:pt x="686660" y="343502"/>
                  </a:lnTo>
                  <a:cubicBezTo>
                    <a:pt x="686660" y="360970"/>
                    <a:pt x="672499" y="375131"/>
                    <a:pt x="655031" y="375131"/>
                  </a:cubicBezTo>
                  <a:lnTo>
                    <a:pt x="31629" y="375131"/>
                  </a:lnTo>
                  <a:cubicBezTo>
                    <a:pt x="14161" y="375131"/>
                    <a:pt x="0" y="360970"/>
                    <a:pt x="0" y="343502"/>
                  </a:cubicBezTo>
                  <a:lnTo>
                    <a:pt x="0" y="31629"/>
                  </a:lnTo>
                  <a:cubicBezTo>
                    <a:pt x="0" y="14161"/>
                    <a:pt x="14161" y="0"/>
                    <a:pt x="31629" y="0"/>
                  </a:cubicBezTo>
                  <a:close/>
                </a:path>
              </a:pathLst>
            </a:custGeom>
            <a:solidFill>
              <a:srgbClr val="000000"/>
            </a:solidFill>
            <a:ln w="28575" cap="sq">
              <a:solidFill>
                <a:srgbClr val="FFFFFF"/>
              </a:solidFill>
              <a:prstDash val="solid"/>
              <a:miter/>
            </a:ln>
          </p:spPr>
          <p:txBody>
            <a:bodyPr/>
            <a:lstStyle/>
            <a:p>
              <a:endParaRPr lang="es-MX"/>
            </a:p>
          </p:txBody>
        </p:sp>
        <p:sp>
          <p:nvSpPr>
            <p:cNvPr id="66" name="TextBox 66"/>
            <p:cNvSpPr txBox="1"/>
            <p:nvPr/>
          </p:nvSpPr>
          <p:spPr>
            <a:xfrm>
              <a:off x="0" y="-38100"/>
              <a:ext cx="686660" cy="41323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7" name="Group 67"/>
          <p:cNvGrpSpPr/>
          <p:nvPr/>
        </p:nvGrpSpPr>
        <p:grpSpPr>
          <a:xfrm>
            <a:off x="14980723" y="1714500"/>
            <a:ext cx="590243" cy="588042"/>
            <a:chOff x="0" y="0"/>
            <a:chExt cx="815841" cy="812800"/>
          </a:xfrm>
        </p:grpSpPr>
        <p:sp>
          <p:nvSpPr>
            <p:cNvPr id="68" name="Freeform 68"/>
            <p:cNvSpPr/>
            <p:nvPr/>
          </p:nvSpPr>
          <p:spPr>
            <a:xfrm>
              <a:off x="0" y="0"/>
              <a:ext cx="815841" cy="812800"/>
            </a:xfrm>
            <a:custGeom>
              <a:avLst/>
              <a:gdLst/>
              <a:ahLst/>
              <a:cxnLst/>
              <a:rect l="l" t="t" r="r" b="b"/>
              <a:pathLst>
                <a:path w="815841" h="812800">
                  <a:moveTo>
                    <a:pt x="407921" y="0"/>
                  </a:moveTo>
                  <a:cubicBezTo>
                    <a:pt x="182632" y="0"/>
                    <a:pt x="0" y="181951"/>
                    <a:pt x="0" y="406400"/>
                  </a:cubicBezTo>
                  <a:cubicBezTo>
                    <a:pt x="0" y="630849"/>
                    <a:pt x="182632" y="812800"/>
                    <a:pt x="407921" y="812800"/>
                  </a:cubicBezTo>
                  <a:cubicBezTo>
                    <a:pt x="633209" y="812800"/>
                    <a:pt x="815841" y="630849"/>
                    <a:pt x="815841" y="406400"/>
                  </a:cubicBezTo>
                  <a:cubicBezTo>
                    <a:pt x="815841" y="181951"/>
                    <a:pt x="633209" y="0"/>
                    <a:pt x="407921" y="0"/>
                  </a:cubicBezTo>
                  <a:close/>
                </a:path>
              </a:pathLst>
            </a:custGeom>
            <a:solidFill>
              <a:srgbClr val="D1ED87"/>
            </a:solidFill>
          </p:spPr>
          <p:txBody>
            <a:bodyPr/>
            <a:lstStyle/>
            <a:p>
              <a:endParaRPr lang="es-MX"/>
            </a:p>
          </p:txBody>
        </p:sp>
        <p:sp>
          <p:nvSpPr>
            <p:cNvPr id="69" name="TextBox 69"/>
            <p:cNvSpPr txBox="1"/>
            <p:nvPr/>
          </p:nvSpPr>
          <p:spPr>
            <a:xfrm>
              <a:off x="76485" y="38100"/>
              <a:ext cx="662871" cy="698500"/>
            </a:xfrm>
            <a:prstGeom prst="rect">
              <a:avLst/>
            </a:prstGeom>
          </p:spPr>
          <p:txBody>
            <a:bodyPr lIns="50800" tIns="50800" rIns="50800" bIns="50800" rtlCol="0" anchor="ctr"/>
            <a:lstStyle/>
            <a:p>
              <a:pPr algn="ctr">
                <a:lnSpc>
                  <a:spcPts val="2659"/>
                </a:lnSpc>
              </a:pPr>
              <a:r>
                <a:rPr lang="en-US" sz="1899">
                  <a:solidFill>
                    <a:srgbClr val="000000"/>
                  </a:solidFill>
                  <a:latin typeface="Open Sans Extra Bold"/>
                  <a:ea typeface="Open Sans Extra Bold"/>
                  <a:cs typeface="Open Sans Extra Bold"/>
                  <a:sym typeface="Open Sans Extra Bold"/>
                </a:rPr>
                <a:t>6</a:t>
              </a:r>
            </a:p>
          </p:txBody>
        </p:sp>
      </p:grpSp>
      <p:sp>
        <p:nvSpPr>
          <p:cNvPr id="70" name="AutoShape 70"/>
          <p:cNvSpPr/>
          <p:nvPr/>
        </p:nvSpPr>
        <p:spPr>
          <a:xfrm flipH="1">
            <a:off x="15340863" y="3266127"/>
            <a:ext cx="8323" cy="257175"/>
          </a:xfrm>
          <a:prstGeom prst="line">
            <a:avLst/>
          </a:prstGeom>
          <a:ln w="38100" cap="flat">
            <a:solidFill>
              <a:srgbClr val="000000"/>
            </a:solidFill>
            <a:prstDash val="solid"/>
            <a:headEnd type="none" w="sm" len="sm"/>
            <a:tailEnd type="arrow" w="med" len="sm"/>
          </a:ln>
        </p:spPr>
        <p:txBody>
          <a:bodyPr/>
          <a:lstStyle/>
          <a:p>
            <a:endParaRPr lang="es-MX"/>
          </a:p>
        </p:txBody>
      </p:sp>
      <p:grpSp>
        <p:nvGrpSpPr>
          <p:cNvPr id="71" name="Group 71"/>
          <p:cNvGrpSpPr/>
          <p:nvPr/>
        </p:nvGrpSpPr>
        <p:grpSpPr>
          <a:xfrm>
            <a:off x="14125341" y="5303765"/>
            <a:ext cx="2431045" cy="1522671"/>
            <a:chOff x="0" y="0"/>
            <a:chExt cx="681991" cy="427161"/>
          </a:xfrm>
        </p:grpSpPr>
        <p:sp>
          <p:nvSpPr>
            <p:cNvPr id="72" name="Freeform 72"/>
            <p:cNvSpPr/>
            <p:nvPr/>
          </p:nvSpPr>
          <p:spPr>
            <a:xfrm>
              <a:off x="0" y="0"/>
              <a:ext cx="681990" cy="427161"/>
            </a:xfrm>
            <a:custGeom>
              <a:avLst/>
              <a:gdLst/>
              <a:ahLst/>
              <a:cxnLst/>
              <a:rect l="l" t="t" r="r" b="b"/>
              <a:pathLst>
                <a:path w="681990" h="427161">
                  <a:moveTo>
                    <a:pt x="31846" y="0"/>
                  </a:moveTo>
                  <a:lnTo>
                    <a:pt x="650144" y="0"/>
                  </a:lnTo>
                  <a:cubicBezTo>
                    <a:pt x="667733" y="0"/>
                    <a:pt x="681990" y="14258"/>
                    <a:pt x="681990" y="31846"/>
                  </a:cubicBezTo>
                  <a:lnTo>
                    <a:pt x="681990" y="395315"/>
                  </a:lnTo>
                  <a:cubicBezTo>
                    <a:pt x="681990" y="412903"/>
                    <a:pt x="667733" y="427161"/>
                    <a:pt x="650144" y="427161"/>
                  </a:cubicBezTo>
                  <a:lnTo>
                    <a:pt x="31846" y="427161"/>
                  </a:lnTo>
                  <a:cubicBezTo>
                    <a:pt x="23400" y="427161"/>
                    <a:pt x="15300" y="423806"/>
                    <a:pt x="9327" y="417833"/>
                  </a:cubicBezTo>
                  <a:cubicBezTo>
                    <a:pt x="3355" y="411861"/>
                    <a:pt x="0" y="403761"/>
                    <a:pt x="0" y="395315"/>
                  </a:cubicBezTo>
                  <a:lnTo>
                    <a:pt x="0" y="31846"/>
                  </a:lnTo>
                  <a:cubicBezTo>
                    <a:pt x="0" y="14258"/>
                    <a:pt x="14258" y="0"/>
                    <a:pt x="31846" y="0"/>
                  </a:cubicBezTo>
                  <a:close/>
                </a:path>
              </a:pathLst>
            </a:custGeom>
            <a:solidFill>
              <a:srgbClr val="000000"/>
            </a:solidFill>
            <a:ln w="28575" cap="sq">
              <a:solidFill>
                <a:srgbClr val="FFFFFF"/>
              </a:solidFill>
              <a:prstDash val="solid"/>
              <a:miter/>
            </a:ln>
          </p:spPr>
          <p:txBody>
            <a:bodyPr/>
            <a:lstStyle/>
            <a:p>
              <a:endParaRPr lang="es-MX"/>
            </a:p>
          </p:txBody>
        </p:sp>
        <p:sp>
          <p:nvSpPr>
            <p:cNvPr id="73" name="TextBox 73"/>
            <p:cNvSpPr txBox="1"/>
            <p:nvPr/>
          </p:nvSpPr>
          <p:spPr>
            <a:xfrm>
              <a:off x="0" y="-38100"/>
              <a:ext cx="681991" cy="465261"/>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74" name="AutoShape 74"/>
          <p:cNvSpPr/>
          <p:nvPr/>
        </p:nvSpPr>
        <p:spPr>
          <a:xfrm>
            <a:off x="15340863" y="5045973"/>
            <a:ext cx="0" cy="257791"/>
          </a:xfrm>
          <a:prstGeom prst="line">
            <a:avLst/>
          </a:prstGeom>
          <a:ln w="38100" cap="flat">
            <a:solidFill>
              <a:srgbClr val="000000"/>
            </a:solidFill>
            <a:prstDash val="solid"/>
            <a:headEnd type="none" w="sm" len="sm"/>
            <a:tailEnd type="arrow" w="med" len="sm"/>
          </a:ln>
        </p:spPr>
        <p:txBody>
          <a:bodyPr/>
          <a:lstStyle/>
          <a:p>
            <a:endParaRPr lang="es-MX"/>
          </a:p>
        </p:txBody>
      </p:sp>
      <p:sp>
        <p:nvSpPr>
          <p:cNvPr id="76" name="TextBox 76"/>
          <p:cNvSpPr txBox="1"/>
          <p:nvPr/>
        </p:nvSpPr>
        <p:spPr>
          <a:xfrm>
            <a:off x="1763111" y="2346277"/>
            <a:ext cx="1960209" cy="8001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Carga y procesamiento de datos</a:t>
            </a:r>
          </a:p>
        </p:txBody>
      </p:sp>
      <p:sp>
        <p:nvSpPr>
          <p:cNvPr id="77" name="TextBox 77"/>
          <p:cNvSpPr txBox="1"/>
          <p:nvPr/>
        </p:nvSpPr>
        <p:spPr>
          <a:xfrm>
            <a:off x="6897470" y="419100"/>
            <a:ext cx="4493060" cy="533400"/>
          </a:xfrm>
          <a:prstGeom prst="rect">
            <a:avLst/>
          </a:prstGeom>
        </p:spPr>
        <p:txBody>
          <a:bodyPr lIns="0" tIns="0" rIns="0" bIns="0" rtlCol="0" anchor="t">
            <a:spAutoFit/>
          </a:bodyPr>
          <a:lstStyle/>
          <a:p>
            <a:pPr marL="0" lvl="0" indent="0" algn="ctr">
              <a:lnSpc>
                <a:spcPts val="4200"/>
              </a:lnSpc>
              <a:spcBef>
                <a:spcPct val="0"/>
              </a:spcBef>
            </a:pPr>
            <a:r>
              <a:rPr lang="en-US" sz="3500" dirty="0">
                <a:solidFill>
                  <a:srgbClr val="FFFFFF"/>
                </a:solidFill>
                <a:highlight>
                  <a:srgbClr val="000000"/>
                </a:highlight>
                <a:latin typeface="Fira Code"/>
                <a:ea typeface="Fira Code"/>
                <a:cs typeface="Fira Code"/>
                <a:sym typeface="Fira Code"/>
              </a:rPr>
              <a:t>PASOS REALIZADOS</a:t>
            </a:r>
          </a:p>
        </p:txBody>
      </p:sp>
      <p:sp>
        <p:nvSpPr>
          <p:cNvPr id="78" name="TextBox 78"/>
          <p:cNvSpPr txBox="1"/>
          <p:nvPr/>
        </p:nvSpPr>
        <p:spPr>
          <a:xfrm>
            <a:off x="1671940" y="3772441"/>
            <a:ext cx="2051380" cy="10668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Se cargan los datos y se eliminan los datos sin valor</a:t>
            </a:r>
          </a:p>
        </p:txBody>
      </p:sp>
      <p:sp>
        <p:nvSpPr>
          <p:cNvPr id="79" name="TextBox 79"/>
          <p:cNvSpPr txBox="1"/>
          <p:nvPr/>
        </p:nvSpPr>
        <p:spPr>
          <a:xfrm>
            <a:off x="1703056" y="5578481"/>
            <a:ext cx="2080319" cy="10668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La columna de admision se mapea a valores binarios</a:t>
            </a:r>
          </a:p>
        </p:txBody>
      </p:sp>
      <p:sp>
        <p:nvSpPr>
          <p:cNvPr id="80" name="TextBox 80"/>
          <p:cNvSpPr txBox="1"/>
          <p:nvPr/>
        </p:nvSpPr>
        <p:spPr>
          <a:xfrm>
            <a:off x="3972615" y="3639755"/>
            <a:ext cx="2552998" cy="13335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Se aplica un downsampling de los rechazos para equilibrar el conjunto de datos</a:t>
            </a:r>
          </a:p>
        </p:txBody>
      </p:sp>
      <p:sp>
        <p:nvSpPr>
          <p:cNvPr id="81" name="TextBox 81"/>
          <p:cNvSpPr txBox="1"/>
          <p:nvPr/>
        </p:nvSpPr>
        <p:spPr>
          <a:xfrm>
            <a:off x="4300114" y="2412853"/>
            <a:ext cx="1901452" cy="5334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Balanceo de clases</a:t>
            </a:r>
          </a:p>
        </p:txBody>
      </p:sp>
      <p:sp>
        <p:nvSpPr>
          <p:cNvPr id="82" name="TextBox 82"/>
          <p:cNvSpPr txBox="1"/>
          <p:nvPr/>
        </p:nvSpPr>
        <p:spPr>
          <a:xfrm>
            <a:off x="6682007" y="3753391"/>
            <a:ext cx="2152916" cy="10668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Se realiza un </a:t>
            </a:r>
          </a:p>
          <a:p>
            <a:pPr algn="ctr">
              <a:lnSpc>
                <a:spcPts val="2100"/>
              </a:lnSpc>
            </a:pPr>
            <a:r>
              <a:rPr lang="en-US" sz="1500" spc="27">
                <a:solidFill>
                  <a:srgbClr val="FFFFFF"/>
                </a:solidFill>
                <a:latin typeface="Fira Code"/>
                <a:ea typeface="Fira Code"/>
                <a:cs typeface="Fira Code"/>
                <a:sym typeface="Fira Code"/>
              </a:rPr>
              <a:t>One-Hot Encoding para variables categóricas</a:t>
            </a:r>
          </a:p>
        </p:txBody>
      </p:sp>
      <p:sp>
        <p:nvSpPr>
          <p:cNvPr id="83" name="TextBox 83"/>
          <p:cNvSpPr txBox="1"/>
          <p:nvPr/>
        </p:nvSpPr>
        <p:spPr>
          <a:xfrm>
            <a:off x="6777348" y="2412853"/>
            <a:ext cx="1962233" cy="5334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Transformación de variables</a:t>
            </a:r>
          </a:p>
        </p:txBody>
      </p:sp>
      <p:sp>
        <p:nvSpPr>
          <p:cNvPr id="84" name="TextBox 84"/>
          <p:cNvSpPr txBox="1"/>
          <p:nvPr/>
        </p:nvSpPr>
        <p:spPr>
          <a:xfrm>
            <a:off x="9255653" y="2412853"/>
            <a:ext cx="2053403" cy="5334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División del conjunto de datos</a:t>
            </a:r>
          </a:p>
        </p:txBody>
      </p:sp>
      <p:sp>
        <p:nvSpPr>
          <p:cNvPr id="85" name="TextBox 85"/>
          <p:cNvSpPr txBox="1"/>
          <p:nvPr/>
        </p:nvSpPr>
        <p:spPr>
          <a:xfrm>
            <a:off x="9194264" y="3865538"/>
            <a:ext cx="2190993" cy="8001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70% para entrenar al modelo</a:t>
            </a:r>
          </a:p>
          <a:p>
            <a:pPr algn="ctr">
              <a:lnSpc>
                <a:spcPts val="2100"/>
              </a:lnSpc>
            </a:pPr>
            <a:r>
              <a:rPr lang="en-US" sz="1500" spc="27">
                <a:solidFill>
                  <a:srgbClr val="FFFFFF"/>
                </a:solidFill>
                <a:latin typeface="Fira Code"/>
                <a:ea typeface="Fira Code"/>
                <a:cs typeface="Fira Code"/>
                <a:sym typeface="Fira Code"/>
              </a:rPr>
              <a:t>30% para validarlo</a:t>
            </a:r>
          </a:p>
        </p:txBody>
      </p:sp>
      <p:sp>
        <p:nvSpPr>
          <p:cNvPr id="86" name="TextBox 86"/>
          <p:cNvSpPr txBox="1"/>
          <p:nvPr/>
        </p:nvSpPr>
        <p:spPr>
          <a:xfrm>
            <a:off x="11878312" y="2346277"/>
            <a:ext cx="1855867" cy="8001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Entrenamiento del arbol de decisión</a:t>
            </a:r>
          </a:p>
        </p:txBody>
      </p:sp>
      <p:sp>
        <p:nvSpPr>
          <p:cNvPr id="87" name="TextBox 87"/>
          <p:cNvSpPr txBox="1"/>
          <p:nvPr/>
        </p:nvSpPr>
        <p:spPr>
          <a:xfrm>
            <a:off x="11782567" y="3865538"/>
            <a:ext cx="1939188" cy="8001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Se entrena un modelo de árbol de decisión</a:t>
            </a:r>
          </a:p>
        </p:txBody>
      </p:sp>
      <p:sp>
        <p:nvSpPr>
          <p:cNvPr id="88" name="TextBox 88"/>
          <p:cNvSpPr txBox="1"/>
          <p:nvPr/>
        </p:nvSpPr>
        <p:spPr>
          <a:xfrm>
            <a:off x="11856393" y="5753116"/>
            <a:ext cx="1791535" cy="8001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Se visualiza el arbol usando plot_tree</a:t>
            </a:r>
          </a:p>
        </p:txBody>
      </p:sp>
      <p:sp>
        <p:nvSpPr>
          <p:cNvPr id="89" name="TextBox 89"/>
          <p:cNvSpPr txBox="1"/>
          <p:nvPr/>
        </p:nvSpPr>
        <p:spPr>
          <a:xfrm>
            <a:off x="14322484" y="2412853"/>
            <a:ext cx="2053403" cy="2667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Ajuste del modelo</a:t>
            </a:r>
          </a:p>
        </p:txBody>
      </p:sp>
      <p:sp>
        <p:nvSpPr>
          <p:cNvPr id="90" name="TextBox 90"/>
          <p:cNvSpPr txBox="1"/>
          <p:nvPr/>
        </p:nvSpPr>
        <p:spPr>
          <a:xfrm>
            <a:off x="14249166" y="3732188"/>
            <a:ext cx="2190993" cy="10668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Se selecciono el valor ccp_alpha que mostro mayor precisión </a:t>
            </a:r>
          </a:p>
        </p:txBody>
      </p:sp>
      <p:sp>
        <p:nvSpPr>
          <p:cNvPr id="91" name="TextBox 91"/>
          <p:cNvSpPr txBox="1"/>
          <p:nvPr/>
        </p:nvSpPr>
        <p:spPr>
          <a:xfrm>
            <a:off x="14184147" y="5512650"/>
            <a:ext cx="2190993" cy="1066800"/>
          </a:xfrm>
          <a:prstGeom prst="rect">
            <a:avLst/>
          </a:prstGeom>
        </p:spPr>
        <p:txBody>
          <a:bodyPr wrap="square" lIns="0" tIns="0" rIns="0" bIns="0" rtlCol="0" anchor="t">
            <a:spAutoFit/>
          </a:bodyPr>
          <a:lstStyle/>
          <a:p>
            <a:pPr algn="ctr">
              <a:lnSpc>
                <a:spcPts val="2100"/>
              </a:lnSpc>
            </a:pPr>
            <a:r>
              <a:rPr lang="en-US" sz="1500" spc="27">
                <a:solidFill>
                  <a:srgbClr val="FFFFFF"/>
                </a:solidFill>
                <a:latin typeface="Fira Code"/>
                <a:ea typeface="Fira Code"/>
                <a:cs typeface="Fira Code"/>
                <a:sym typeface="Fira Code"/>
              </a:rPr>
              <a:t>Se reentreno el modelo con este valor y se obtuvo el mejor resultado</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1E1E1"/>
        </a:solidFill>
        <a:effectLst/>
      </p:bgPr>
    </p:bg>
    <p:spTree>
      <p:nvGrpSpPr>
        <p:cNvPr id="1" name=""/>
        <p:cNvGrpSpPr/>
        <p:nvPr/>
      </p:nvGrpSpPr>
      <p:grpSpPr>
        <a:xfrm>
          <a:off x="0" y="0"/>
          <a:ext cx="0" cy="0"/>
          <a:chOff x="0" y="0"/>
          <a:chExt cx="0" cy="0"/>
        </a:xfrm>
      </p:grpSpPr>
      <p:sp>
        <p:nvSpPr>
          <p:cNvPr id="77" name="TextBox 77"/>
          <p:cNvSpPr txBox="1"/>
          <p:nvPr/>
        </p:nvSpPr>
        <p:spPr>
          <a:xfrm>
            <a:off x="4939215" y="567732"/>
            <a:ext cx="8409570" cy="538609"/>
          </a:xfrm>
          <a:prstGeom prst="rect">
            <a:avLst/>
          </a:prstGeom>
        </p:spPr>
        <p:txBody>
          <a:bodyPr wrap="square" lIns="0" tIns="0" rIns="0" bIns="0" rtlCol="0" anchor="t">
            <a:spAutoFit/>
          </a:bodyPr>
          <a:lstStyle/>
          <a:p>
            <a:pPr marL="0" marR="0" lvl="0" indent="0" algn="ctr" defTabSz="914400" rtl="0" eaLnBrk="1" fontAlgn="auto" latinLnBrk="0" hangingPunct="1">
              <a:lnSpc>
                <a:spcPts val="4200"/>
              </a:lnSpc>
              <a:spcBef>
                <a:spcPct val="0"/>
              </a:spcBef>
              <a:spcAft>
                <a:spcPts val="0"/>
              </a:spcAft>
              <a:buClrTx/>
              <a:buSzTx/>
              <a:buFontTx/>
              <a:buNone/>
              <a:tabLst/>
              <a:defRPr/>
            </a:pPr>
            <a:r>
              <a:rPr lang="en-US" sz="3500" dirty="0">
                <a:solidFill>
                  <a:srgbClr val="FFFFFF"/>
                </a:solidFill>
                <a:highlight>
                  <a:srgbClr val="000000"/>
                </a:highlight>
                <a:latin typeface="Fira Code"/>
                <a:ea typeface="Fira Code"/>
                <a:cs typeface="Fira Code"/>
                <a:sym typeface="Fira Code"/>
              </a:rPr>
              <a:t>COMPARACION DE RESULTADOS</a:t>
            </a:r>
            <a:endParaRPr kumimoji="0" lang="en-US" sz="35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endParaRPr>
          </a:p>
        </p:txBody>
      </p:sp>
      <p:sp>
        <p:nvSpPr>
          <p:cNvPr id="94" name="TextBox 77">
            <a:extLst>
              <a:ext uri="{FF2B5EF4-FFF2-40B4-BE49-F238E27FC236}">
                <a16:creationId xmlns:a16="http://schemas.microsoft.com/office/drawing/2014/main" id="{7DAC73CB-6D6A-B052-0BF5-79309C9251CB}"/>
              </a:ext>
            </a:extLst>
          </p:cNvPr>
          <p:cNvSpPr txBox="1"/>
          <p:nvPr/>
        </p:nvSpPr>
        <p:spPr>
          <a:xfrm>
            <a:off x="628833" y="8171276"/>
            <a:ext cx="8409570" cy="479490"/>
          </a:xfrm>
          <a:prstGeom prst="rect">
            <a:avLst/>
          </a:prstGeom>
        </p:spPr>
        <p:txBody>
          <a:bodyPr wrap="square" lIns="0" tIns="0" rIns="0" bIns="0" rtlCol="0" anchor="t">
            <a:spAutoFit/>
          </a:bodyPr>
          <a:lstStyle/>
          <a:p>
            <a:pPr marL="0" marR="0" lvl="0" indent="0" algn="ctr" defTabSz="914400" rtl="0" eaLnBrk="1" fontAlgn="auto" latinLnBrk="0" hangingPunct="1">
              <a:lnSpc>
                <a:spcPts val="4200"/>
              </a:lnSpc>
              <a:spcBef>
                <a:spcPct val="0"/>
              </a:spcBef>
              <a:spcAft>
                <a:spcPts val="0"/>
              </a:spcAft>
              <a:buClrTx/>
              <a:buSzTx/>
              <a:buFontTx/>
              <a:buNone/>
              <a:tabLst/>
              <a:defRPr/>
            </a:pPr>
            <a:r>
              <a:rPr lang="en-US" sz="2000" dirty="0" err="1">
                <a:solidFill>
                  <a:srgbClr val="FFFFFF"/>
                </a:solidFill>
                <a:highlight>
                  <a:srgbClr val="000000"/>
                </a:highlight>
                <a:latin typeface="Fira Code"/>
                <a:ea typeface="Fira Code"/>
                <a:cs typeface="Fira Code"/>
                <a:sym typeface="Fira Code"/>
              </a:rPr>
              <a:t>Modelo</a:t>
            </a:r>
            <a:r>
              <a:rPr lang="en-US" sz="2000" dirty="0">
                <a:solidFill>
                  <a:srgbClr val="FFFFFF"/>
                </a:solidFill>
                <a:highlight>
                  <a:srgbClr val="000000"/>
                </a:highlight>
                <a:latin typeface="Fira Code"/>
                <a:ea typeface="Fira Code"/>
                <a:cs typeface="Fira Code"/>
                <a:sym typeface="Fira Code"/>
              </a:rPr>
              <a:t> indicial</a:t>
            </a:r>
            <a:r>
              <a:rPr lang="es-MX" sz="2000" dirty="0">
                <a:solidFill>
                  <a:srgbClr val="FFFFFF"/>
                </a:solidFill>
                <a:highlight>
                  <a:srgbClr val="000000"/>
                </a:highlight>
                <a:latin typeface="Fira Code"/>
                <a:ea typeface="Fira Code"/>
                <a:cs typeface="Fira Code"/>
                <a:sym typeface="Fira Code"/>
              </a:rPr>
              <a:t>; Precisión 69%</a:t>
            </a:r>
            <a:endParaRPr kumimoji="0" lang="en-US" sz="20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endParaRPr>
          </a:p>
        </p:txBody>
      </p:sp>
      <p:sp>
        <p:nvSpPr>
          <p:cNvPr id="95" name="TextBox 77">
            <a:extLst>
              <a:ext uri="{FF2B5EF4-FFF2-40B4-BE49-F238E27FC236}">
                <a16:creationId xmlns:a16="http://schemas.microsoft.com/office/drawing/2014/main" id="{04D4D6EB-3B1D-D083-FFBD-FF96A8D5FD51}"/>
              </a:ext>
            </a:extLst>
          </p:cNvPr>
          <p:cNvSpPr txBox="1"/>
          <p:nvPr/>
        </p:nvSpPr>
        <p:spPr>
          <a:xfrm>
            <a:off x="9038403" y="8171276"/>
            <a:ext cx="8409570" cy="479490"/>
          </a:xfrm>
          <a:prstGeom prst="rect">
            <a:avLst/>
          </a:prstGeom>
        </p:spPr>
        <p:txBody>
          <a:bodyPr wrap="square" lIns="0" tIns="0" rIns="0" bIns="0" rtlCol="0" anchor="t">
            <a:spAutoFit/>
          </a:bodyPr>
          <a:lstStyle/>
          <a:p>
            <a:pPr marL="0" marR="0" lvl="0" indent="0" algn="ctr" defTabSz="914400" rtl="0" eaLnBrk="1" fontAlgn="auto" latinLnBrk="0" hangingPunct="1">
              <a:lnSpc>
                <a:spcPts val="4200"/>
              </a:lnSpc>
              <a:spcBef>
                <a:spcPct val="0"/>
              </a:spcBef>
              <a:spcAft>
                <a:spcPts val="0"/>
              </a:spcAft>
              <a:buClrTx/>
              <a:buSzTx/>
              <a:buFontTx/>
              <a:buNone/>
              <a:tabLst/>
              <a:defRPr/>
            </a:pPr>
            <a:r>
              <a:rPr lang="en-US" sz="2000" dirty="0" err="1">
                <a:solidFill>
                  <a:srgbClr val="FFFFFF"/>
                </a:solidFill>
                <a:highlight>
                  <a:srgbClr val="000000"/>
                </a:highlight>
                <a:latin typeface="Fira Code"/>
                <a:ea typeface="Fira Code"/>
                <a:cs typeface="Fira Code"/>
                <a:sym typeface="Fira Code"/>
              </a:rPr>
              <a:t>Modelo</a:t>
            </a:r>
            <a:r>
              <a:rPr lang="en-US" sz="2000" dirty="0">
                <a:solidFill>
                  <a:srgbClr val="FFFFFF"/>
                </a:solidFill>
                <a:highlight>
                  <a:srgbClr val="000000"/>
                </a:highlight>
                <a:latin typeface="Fira Code"/>
                <a:ea typeface="Fira Code"/>
                <a:cs typeface="Fira Code"/>
                <a:sym typeface="Fira Code"/>
              </a:rPr>
              <a:t> </a:t>
            </a:r>
            <a:r>
              <a:rPr lang="en-US" sz="2000" dirty="0" err="1">
                <a:solidFill>
                  <a:srgbClr val="FFFFFF"/>
                </a:solidFill>
                <a:highlight>
                  <a:srgbClr val="000000"/>
                </a:highlight>
                <a:latin typeface="Fira Code"/>
                <a:ea typeface="Fira Code"/>
                <a:cs typeface="Fira Code"/>
                <a:sym typeface="Fira Code"/>
              </a:rPr>
              <a:t>mejorado</a:t>
            </a:r>
            <a:r>
              <a:rPr lang="es-MX" sz="2000" dirty="0">
                <a:solidFill>
                  <a:srgbClr val="FFFFFF"/>
                </a:solidFill>
                <a:highlight>
                  <a:srgbClr val="000000"/>
                </a:highlight>
                <a:latin typeface="Fira Code"/>
                <a:ea typeface="Fira Code"/>
                <a:cs typeface="Fira Code"/>
                <a:sym typeface="Fira Code"/>
              </a:rPr>
              <a:t>; Precisión 79%</a:t>
            </a:r>
            <a:endParaRPr kumimoji="0" lang="en-US" sz="20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endParaRPr>
          </a:p>
        </p:txBody>
      </p:sp>
      <p:pic>
        <p:nvPicPr>
          <p:cNvPr id="97" name="Picture 96">
            <a:extLst>
              <a:ext uri="{FF2B5EF4-FFF2-40B4-BE49-F238E27FC236}">
                <a16:creationId xmlns:a16="http://schemas.microsoft.com/office/drawing/2014/main" id="{0B2188A3-F2B1-28CC-3232-35781801A488}"/>
              </a:ext>
            </a:extLst>
          </p:cNvPr>
          <p:cNvPicPr>
            <a:picLocks noChangeAspect="1"/>
          </p:cNvPicPr>
          <p:nvPr/>
        </p:nvPicPr>
        <p:blipFill>
          <a:blip r:embed="rId2"/>
          <a:stretch>
            <a:fillRect/>
          </a:stretch>
        </p:blipFill>
        <p:spPr>
          <a:xfrm>
            <a:off x="1050131" y="2714625"/>
            <a:ext cx="7566974" cy="5219700"/>
          </a:xfrm>
          <a:prstGeom prst="rect">
            <a:avLst/>
          </a:prstGeom>
        </p:spPr>
      </p:pic>
      <p:pic>
        <p:nvPicPr>
          <p:cNvPr id="99" name="Picture 98">
            <a:extLst>
              <a:ext uri="{FF2B5EF4-FFF2-40B4-BE49-F238E27FC236}">
                <a16:creationId xmlns:a16="http://schemas.microsoft.com/office/drawing/2014/main" id="{31FE2D91-78CF-80CB-FE7A-7A2ED90CF041}"/>
              </a:ext>
            </a:extLst>
          </p:cNvPr>
          <p:cNvPicPr>
            <a:picLocks noChangeAspect="1"/>
          </p:cNvPicPr>
          <p:nvPr/>
        </p:nvPicPr>
        <p:blipFill>
          <a:blip r:embed="rId3"/>
          <a:stretch>
            <a:fillRect/>
          </a:stretch>
        </p:blipFill>
        <p:spPr>
          <a:xfrm>
            <a:off x="9565298" y="2714625"/>
            <a:ext cx="7566974" cy="5219700"/>
          </a:xfrm>
          <a:prstGeom prst="rect">
            <a:avLst/>
          </a:prstGeom>
        </p:spPr>
      </p:pic>
    </p:spTree>
    <p:extLst>
      <p:ext uri="{BB962C8B-B14F-4D97-AF65-F5344CB8AC3E}">
        <p14:creationId xmlns:p14="http://schemas.microsoft.com/office/powerpoint/2010/main" val="3263171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1E1E1"/>
        </a:solidFill>
        <a:effectLst/>
      </p:bgPr>
    </p:bg>
    <p:spTree>
      <p:nvGrpSpPr>
        <p:cNvPr id="1" name=""/>
        <p:cNvGrpSpPr/>
        <p:nvPr/>
      </p:nvGrpSpPr>
      <p:grpSpPr>
        <a:xfrm>
          <a:off x="0" y="0"/>
          <a:ext cx="0" cy="0"/>
          <a:chOff x="0" y="0"/>
          <a:chExt cx="0" cy="0"/>
        </a:xfrm>
      </p:grpSpPr>
      <p:sp>
        <p:nvSpPr>
          <p:cNvPr id="2" name="Freeform 2"/>
          <p:cNvSpPr/>
          <p:nvPr/>
        </p:nvSpPr>
        <p:spPr>
          <a:xfrm>
            <a:off x="4609394" y="1747962"/>
            <a:ext cx="219761" cy="1529985"/>
          </a:xfrm>
          <a:custGeom>
            <a:avLst/>
            <a:gdLst/>
            <a:ahLst/>
            <a:cxnLst/>
            <a:rect l="l" t="t" r="r" b="b"/>
            <a:pathLst>
              <a:path w="219761" h="1529985">
                <a:moveTo>
                  <a:pt x="0" y="0"/>
                </a:moveTo>
                <a:lnTo>
                  <a:pt x="219762" y="0"/>
                </a:lnTo>
                <a:lnTo>
                  <a:pt x="219762" y="1529985"/>
                </a:lnTo>
                <a:lnTo>
                  <a:pt x="0" y="15299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MX"/>
          </a:p>
        </p:txBody>
      </p:sp>
      <p:sp>
        <p:nvSpPr>
          <p:cNvPr id="3" name="Freeform 3"/>
          <p:cNvSpPr/>
          <p:nvPr/>
        </p:nvSpPr>
        <p:spPr>
          <a:xfrm>
            <a:off x="4609394" y="4350285"/>
            <a:ext cx="219761" cy="1529985"/>
          </a:xfrm>
          <a:custGeom>
            <a:avLst/>
            <a:gdLst/>
            <a:ahLst/>
            <a:cxnLst/>
            <a:rect l="l" t="t" r="r" b="b"/>
            <a:pathLst>
              <a:path w="219761" h="1529985">
                <a:moveTo>
                  <a:pt x="0" y="0"/>
                </a:moveTo>
                <a:lnTo>
                  <a:pt x="219762" y="0"/>
                </a:lnTo>
                <a:lnTo>
                  <a:pt x="219762" y="1529985"/>
                </a:lnTo>
                <a:lnTo>
                  <a:pt x="0" y="15299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MX"/>
          </a:p>
        </p:txBody>
      </p:sp>
      <p:sp>
        <p:nvSpPr>
          <p:cNvPr id="4" name="Freeform 4"/>
          <p:cNvSpPr/>
          <p:nvPr/>
        </p:nvSpPr>
        <p:spPr>
          <a:xfrm>
            <a:off x="4653578" y="6837862"/>
            <a:ext cx="219761" cy="1529985"/>
          </a:xfrm>
          <a:custGeom>
            <a:avLst/>
            <a:gdLst/>
            <a:ahLst/>
            <a:cxnLst/>
            <a:rect l="l" t="t" r="r" b="b"/>
            <a:pathLst>
              <a:path w="219761" h="1529985">
                <a:moveTo>
                  <a:pt x="0" y="0"/>
                </a:moveTo>
                <a:lnTo>
                  <a:pt x="219762" y="0"/>
                </a:lnTo>
                <a:lnTo>
                  <a:pt x="219762" y="1529985"/>
                </a:lnTo>
                <a:lnTo>
                  <a:pt x="0" y="15299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MX"/>
          </a:p>
        </p:txBody>
      </p:sp>
      <p:sp>
        <p:nvSpPr>
          <p:cNvPr id="6" name="TextBox 6"/>
          <p:cNvSpPr txBox="1"/>
          <p:nvPr/>
        </p:nvSpPr>
        <p:spPr>
          <a:xfrm>
            <a:off x="5549438" y="273141"/>
            <a:ext cx="5956761" cy="485775"/>
          </a:xfrm>
          <a:prstGeom prst="rect">
            <a:avLst/>
          </a:prstGeom>
        </p:spPr>
        <p:txBody>
          <a:bodyPr wrap="square" lIns="0" tIns="0" rIns="0" bIns="0" rtlCol="0" anchor="t">
            <a:spAutoFit/>
          </a:bodyPr>
          <a:lstStyle/>
          <a:p>
            <a:pPr algn="l">
              <a:lnSpc>
                <a:spcPts val="3840"/>
              </a:lnSpc>
            </a:pPr>
            <a:r>
              <a:rPr lang="en-US" sz="3200" dirty="0">
                <a:solidFill>
                  <a:srgbClr val="FFFFFF"/>
                </a:solidFill>
                <a:highlight>
                  <a:srgbClr val="000000"/>
                </a:highlight>
                <a:latin typeface="Fira Code"/>
                <a:ea typeface="Fira Code"/>
                <a:cs typeface="Fira Code"/>
                <a:sym typeface="Fira Code"/>
              </a:rPr>
              <a:t>EVALUACIÓN DE MODELO</a:t>
            </a:r>
          </a:p>
        </p:txBody>
      </p:sp>
      <p:sp>
        <p:nvSpPr>
          <p:cNvPr id="7" name="TextBox 7"/>
          <p:cNvSpPr txBox="1"/>
          <p:nvPr/>
        </p:nvSpPr>
        <p:spPr>
          <a:xfrm>
            <a:off x="5024417" y="2201486"/>
            <a:ext cx="10956425" cy="613410"/>
          </a:xfrm>
          <a:prstGeom prst="rect">
            <a:avLst/>
          </a:prstGeom>
        </p:spPr>
        <p:txBody>
          <a:bodyPr lIns="0" tIns="0" rIns="0" bIns="0" rtlCol="0" anchor="t">
            <a:spAutoFit/>
          </a:bodyPr>
          <a:lstStyle/>
          <a:p>
            <a:pPr algn="l">
              <a:lnSpc>
                <a:spcPts val="2430"/>
              </a:lnSpc>
            </a:pPr>
            <a:r>
              <a:rPr lang="en-US" sz="1800" spc="107" dirty="0" err="1">
                <a:solidFill>
                  <a:srgbClr val="000000"/>
                </a:solidFill>
                <a:latin typeface="Fira Code"/>
                <a:ea typeface="Fira Code"/>
                <a:cs typeface="Fira Code"/>
                <a:sym typeface="Fira Code"/>
              </a:rPr>
              <a:t>Precisión</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obtenida</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en</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el</a:t>
            </a:r>
            <a:r>
              <a:rPr lang="en-US" sz="1800" spc="107" dirty="0">
                <a:solidFill>
                  <a:srgbClr val="000000"/>
                </a:solidFill>
                <a:latin typeface="Fira Code"/>
                <a:ea typeface="Fira Code"/>
                <a:cs typeface="Fira Code"/>
                <a:sym typeface="Fira Code"/>
              </a:rPr>
              <a:t> conjunto de </a:t>
            </a:r>
            <a:r>
              <a:rPr lang="en-US" sz="1800" spc="107" dirty="0" err="1">
                <a:solidFill>
                  <a:srgbClr val="000000"/>
                </a:solidFill>
                <a:latin typeface="Fira Code"/>
                <a:ea typeface="Fira Code"/>
                <a:cs typeface="Fira Code"/>
                <a:sym typeface="Fira Code"/>
              </a:rPr>
              <a:t>prueba</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fue</a:t>
            </a:r>
            <a:r>
              <a:rPr lang="en-US" sz="1800" spc="107" dirty="0">
                <a:solidFill>
                  <a:srgbClr val="000000"/>
                </a:solidFill>
                <a:latin typeface="Fira Code"/>
                <a:ea typeface="Fira Code"/>
                <a:cs typeface="Fira Code"/>
                <a:sym typeface="Fira Code"/>
              </a:rPr>
              <a:t> de </a:t>
            </a:r>
            <a:r>
              <a:rPr lang="en-US" sz="1800" b="1" spc="107" dirty="0">
                <a:solidFill>
                  <a:srgbClr val="000000"/>
                </a:solidFill>
                <a:latin typeface="Fira Code Bold"/>
                <a:ea typeface="Fira Code Bold"/>
                <a:cs typeface="Fira Code Bold"/>
                <a:sym typeface="Fira Code Bold"/>
              </a:rPr>
              <a:t>0.79</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aproximadamente</a:t>
            </a:r>
            <a:r>
              <a:rPr lang="en-US" sz="1800" spc="107" dirty="0">
                <a:solidFill>
                  <a:srgbClr val="000000"/>
                </a:solidFill>
                <a:latin typeface="Fira Code"/>
                <a:ea typeface="Fira Code"/>
                <a:cs typeface="Fira Code"/>
                <a:sym typeface="Fira Code"/>
              </a:rPr>
              <a:t>,</a:t>
            </a:r>
          </a:p>
          <a:p>
            <a:pPr marL="0" lvl="0" indent="0" algn="l">
              <a:lnSpc>
                <a:spcPts val="2430"/>
              </a:lnSpc>
              <a:spcBef>
                <a:spcPct val="0"/>
              </a:spcBef>
            </a:pPr>
            <a:r>
              <a:rPr lang="en-US" sz="1800" spc="107" dirty="0">
                <a:solidFill>
                  <a:srgbClr val="000000"/>
                </a:solidFill>
                <a:latin typeface="Fira Code"/>
                <a:ea typeface="Fira Code"/>
                <a:cs typeface="Fira Code"/>
                <a:sym typeface="Fira Code"/>
              </a:rPr>
              <a:t>lo que indica que </a:t>
            </a:r>
            <a:r>
              <a:rPr lang="en-US" sz="1800" spc="107" dirty="0" err="1">
                <a:solidFill>
                  <a:srgbClr val="000000"/>
                </a:solidFill>
                <a:latin typeface="Fira Code"/>
                <a:ea typeface="Fira Code"/>
                <a:cs typeface="Fira Code"/>
                <a:sym typeface="Fira Code"/>
              </a:rPr>
              <a:t>el</a:t>
            </a:r>
            <a:r>
              <a:rPr lang="en-US" sz="1800" spc="107" dirty="0">
                <a:solidFill>
                  <a:srgbClr val="000000"/>
                </a:solidFill>
                <a:latin typeface="Fira Code"/>
                <a:ea typeface="Fira Code"/>
                <a:cs typeface="Fira Code"/>
                <a:sym typeface="Fira Code"/>
              </a:rPr>
              <a:t> </a:t>
            </a:r>
            <a:r>
              <a:rPr lang="en-US" sz="1800" b="1" spc="107" dirty="0">
                <a:solidFill>
                  <a:srgbClr val="000000"/>
                </a:solidFill>
                <a:latin typeface="Fira Code Bold"/>
                <a:ea typeface="Fira Code Bold"/>
                <a:cs typeface="Fira Code Bold"/>
                <a:sym typeface="Fira Code Bold"/>
              </a:rPr>
              <a:t>79%</a:t>
            </a:r>
            <a:r>
              <a:rPr lang="en-US" sz="1800" spc="107" dirty="0">
                <a:solidFill>
                  <a:srgbClr val="000000"/>
                </a:solidFill>
                <a:latin typeface="Fira Code"/>
                <a:ea typeface="Fira Code"/>
                <a:cs typeface="Fira Code"/>
                <a:sym typeface="Fira Code"/>
              </a:rPr>
              <a:t> de las </a:t>
            </a:r>
            <a:r>
              <a:rPr lang="en-US" sz="1800" spc="107" dirty="0" err="1">
                <a:solidFill>
                  <a:srgbClr val="000000"/>
                </a:solidFill>
                <a:latin typeface="Fira Code"/>
                <a:ea typeface="Fira Code"/>
                <a:cs typeface="Fira Code"/>
                <a:sym typeface="Fira Code"/>
              </a:rPr>
              <a:t>predicciones</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fueron</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correctas</a:t>
            </a:r>
            <a:endParaRPr lang="en-US" sz="1800" spc="107" dirty="0">
              <a:solidFill>
                <a:srgbClr val="000000"/>
              </a:solidFill>
              <a:latin typeface="Fira Code"/>
              <a:ea typeface="Fira Code"/>
              <a:cs typeface="Fira Code"/>
              <a:sym typeface="Fira Code"/>
            </a:endParaRPr>
          </a:p>
        </p:txBody>
      </p:sp>
      <p:sp>
        <p:nvSpPr>
          <p:cNvPr id="8" name="TextBox 8"/>
          <p:cNvSpPr txBox="1"/>
          <p:nvPr/>
        </p:nvSpPr>
        <p:spPr>
          <a:xfrm>
            <a:off x="966254" y="2351029"/>
            <a:ext cx="3429281" cy="314325"/>
          </a:xfrm>
          <a:prstGeom prst="rect">
            <a:avLst/>
          </a:prstGeom>
        </p:spPr>
        <p:txBody>
          <a:bodyPr lIns="0" tIns="0" rIns="0" bIns="0" rtlCol="0" anchor="t">
            <a:spAutoFit/>
          </a:bodyPr>
          <a:lstStyle/>
          <a:p>
            <a:pPr algn="l">
              <a:lnSpc>
                <a:spcPts val="2400"/>
              </a:lnSpc>
            </a:pPr>
            <a:r>
              <a:rPr lang="en-US" sz="2000" dirty="0">
                <a:solidFill>
                  <a:srgbClr val="FFFFFF"/>
                </a:solidFill>
                <a:highlight>
                  <a:srgbClr val="000000"/>
                </a:highlight>
                <a:latin typeface="Fira Code"/>
                <a:ea typeface="Fira Code"/>
                <a:cs typeface="Fira Code"/>
                <a:sym typeface="Fira Code"/>
              </a:rPr>
              <a:t>EXACTITUD (ACCURACY)</a:t>
            </a:r>
          </a:p>
        </p:txBody>
      </p:sp>
      <p:sp>
        <p:nvSpPr>
          <p:cNvPr id="9" name="TextBox 9"/>
          <p:cNvSpPr txBox="1"/>
          <p:nvPr/>
        </p:nvSpPr>
        <p:spPr>
          <a:xfrm>
            <a:off x="5038705" y="4656172"/>
            <a:ext cx="10956425" cy="918210"/>
          </a:xfrm>
          <a:prstGeom prst="rect">
            <a:avLst/>
          </a:prstGeom>
        </p:spPr>
        <p:txBody>
          <a:bodyPr lIns="0" tIns="0" rIns="0" bIns="0" rtlCol="0" anchor="t">
            <a:spAutoFit/>
          </a:bodyPr>
          <a:lstStyle/>
          <a:p>
            <a:pPr algn="l">
              <a:lnSpc>
                <a:spcPts val="2430"/>
              </a:lnSpc>
            </a:pPr>
            <a:r>
              <a:rPr lang="en-US" sz="1800" spc="107" dirty="0">
                <a:solidFill>
                  <a:srgbClr val="000000"/>
                </a:solidFill>
                <a:latin typeface="Fira Code"/>
                <a:ea typeface="Fira Code"/>
                <a:cs typeface="Fira Code"/>
                <a:sym typeface="Fira Code"/>
              </a:rPr>
              <a:t>El valor del AUC-ROC </a:t>
            </a:r>
            <a:r>
              <a:rPr lang="en-US" sz="1800" spc="107" dirty="0" err="1">
                <a:solidFill>
                  <a:srgbClr val="000000"/>
                </a:solidFill>
                <a:latin typeface="Fira Code"/>
                <a:ea typeface="Fira Code"/>
                <a:cs typeface="Fira Code"/>
                <a:sym typeface="Fira Code"/>
              </a:rPr>
              <a:t>fue</a:t>
            </a:r>
            <a:r>
              <a:rPr lang="en-US" sz="1800" spc="107" dirty="0">
                <a:solidFill>
                  <a:srgbClr val="000000"/>
                </a:solidFill>
                <a:latin typeface="Fira Code"/>
                <a:ea typeface="Fira Code"/>
                <a:cs typeface="Fira Code"/>
                <a:sym typeface="Fira Code"/>
              </a:rPr>
              <a:t> de 0.</a:t>
            </a:r>
            <a:r>
              <a:rPr lang="en-US" spc="107" dirty="0">
                <a:solidFill>
                  <a:srgbClr val="000000"/>
                </a:solidFill>
                <a:latin typeface="Fira Code"/>
                <a:ea typeface="Fira Code"/>
                <a:cs typeface="Fira Code"/>
                <a:sym typeface="Fira Code"/>
              </a:rPr>
              <a:t>79</a:t>
            </a:r>
            <a:r>
              <a:rPr lang="en-US" sz="1800" spc="107" dirty="0">
                <a:solidFill>
                  <a:srgbClr val="000000"/>
                </a:solidFill>
                <a:latin typeface="Fira Code"/>
                <a:ea typeface="Fira Code"/>
                <a:cs typeface="Fira Code"/>
                <a:sym typeface="Fira Code"/>
              </a:rPr>
              <a:t>,</a:t>
            </a:r>
          </a:p>
          <a:p>
            <a:pPr marL="0" lvl="0" indent="0" algn="l">
              <a:lnSpc>
                <a:spcPts val="2430"/>
              </a:lnSpc>
              <a:spcBef>
                <a:spcPct val="0"/>
              </a:spcBef>
            </a:pPr>
            <a:r>
              <a:rPr lang="en-US" sz="1800" spc="107" dirty="0">
                <a:solidFill>
                  <a:srgbClr val="000000"/>
                </a:solidFill>
                <a:latin typeface="Fira Code"/>
                <a:ea typeface="Fira Code"/>
                <a:cs typeface="Fira Code"/>
                <a:sym typeface="Fira Code"/>
              </a:rPr>
              <a:t>lo que indica que </a:t>
            </a:r>
            <a:r>
              <a:rPr lang="en-US" sz="1800" spc="107" dirty="0" err="1">
                <a:solidFill>
                  <a:srgbClr val="000000"/>
                </a:solidFill>
                <a:latin typeface="Fira Code"/>
                <a:ea typeface="Fira Code"/>
                <a:cs typeface="Fira Code"/>
                <a:sym typeface="Fira Code"/>
              </a:rPr>
              <a:t>el</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modelo</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tiene</a:t>
            </a:r>
            <a:r>
              <a:rPr lang="en-US" sz="1800" spc="107" dirty="0">
                <a:solidFill>
                  <a:srgbClr val="000000"/>
                </a:solidFill>
                <a:latin typeface="Fira Code"/>
                <a:ea typeface="Fira Code"/>
                <a:cs typeface="Fira Code"/>
                <a:sym typeface="Fira Code"/>
              </a:rPr>
              <a:t> un </a:t>
            </a:r>
            <a:r>
              <a:rPr lang="en-US" sz="1800" spc="107" dirty="0" err="1">
                <a:solidFill>
                  <a:srgbClr val="000000"/>
                </a:solidFill>
                <a:latin typeface="Fira Code"/>
                <a:ea typeface="Fira Code"/>
                <a:cs typeface="Fira Code"/>
                <a:sym typeface="Fira Code"/>
              </a:rPr>
              <a:t>buen</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poder</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discriminativo</a:t>
            </a:r>
            <a:r>
              <a:rPr lang="en-US" sz="1800" spc="107" dirty="0">
                <a:solidFill>
                  <a:srgbClr val="000000"/>
                </a:solidFill>
                <a:latin typeface="Fira Code"/>
                <a:ea typeface="Fira Code"/>
                <a:cs typeface="Fira Code"/>
                <a:sym typeface="Fira Code"/>
              </a:rPr>
              <a:t> entre </a:t>
            </a:r>
            <a:r>
              <a:rPr lang="en-US" sz="1800" spc="107" dirty="0" err="1">
                <a:solidFill>
                  <a:srgbClr val="000000"/>
                </a:solidFill>
                <a:latin typeface="Fira Code"/>
                <a:ea typeface="Fira Code"/>
                <a:cs typeface="Fira Code"/>
                <a:sym typeface="Fira Code"/>
              </a:rPr>
              <a:t>los</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admitivos</a:t>
            </a:r>
            <a:r>
              <a:rPr lang="en-US" sz="1800" spc="107" dirty="0">
                <a:solidFill>
                  <a:srgbClr val="000000"/>
                </a:solidFill>
                <a:latin typeface="Fira Code"/>
                <a:ea typeface="Fira Code"/>
                <a:cs typeface="Fira Code"/>
                <a:sym typeface="Fira Code"/>
              </a:rPr>
              <a:t> y no </a:t>
            </a:r>
            <a:r>
              <a:rPr lang="en-US" sz="1800" spc="107" dirty="0" err="1">
                <a:solidFill>
                  <a:srgbClr val="000000"/>
                </a:solidFill>
                <a:latin typeface="Fira Code"/>
                <a:ea typeface="Fira Code"/>
                <a:cs typeface="Fira Code"/>
                <a:sym typeface="Fira Code"/>
              </a:rPr>
              <a:t>admitidos</a:t>
            </a:r>
            <a:endParaRPr lang="en-US" sz="1800" spc="107" dirty="0">
              <a:solidFill>
                <a:srgbClr val="000000"/>
              </a:solidFill>
              <a:latin typeface="Fira Code"/>
              <a:ea typeface="Fira Code"/>
              <a:cs typeface="Fira Code"/>
              <a:sym typeface="Fira Code"/>
            </a:endParaRPr>
          </a:p>
        </p:txBody>
      </p:sp>
      <p:sp>
        <p:nvSpPr>
          <p:cNvPr id="10" name="TextBox 10"/>
          <p:cNvSpPr txBox="1"/>
          <p:nvPr/>
        </p:nvSpPr>
        <p:spPr>
          <a:xfrm>
            <a:off x="1604448" y="4895605"/>
            <a:ext cx="2152894" cy="314325"/>
          </a:xfrm>
          <a:prstGeom prst="rect">
            <a:avLst/>
          </a:prstGeom>
        </p:spPr>
        <p:txBody>
          <a:bodyPr wrap="square" lIns="0" tIns="0" rIns="0" bIns="0" rtlCol="0" anchor="t">
            <a:spAutoFit/>
          </a:bodyPr>
          <a:lstStyle/>
          <a:p>
            <a:pPr algn="l">
              <a:lnSpc>
                <a:spcPts val="2400"/>
              </a:lnSpc>
            </a:pPr>
            <a:r>
              <a:rPr lang="en-US" sz="2000" dirty="0">
                <a:solidFill>
                  <a:srgbClr val="FFFFFF"/>
                </a:solidFill>
                <a:highlight>
                  <a:srgbClr val="000000"/>
                </a:highlight>
                <a:latin typeface="Fira Code"/>
                <a:ea typeface="Fira Code"/>
                <a:cs typeface="Fira Code"/>
                <a:sym typeface="Fira Code"/>
              </a:rPr>
              <a:t>CURVA DE  ROC</a:t>
            </a:r>
          </a:p>
        </p:txBody>
      </p:sp>
      <p:sp>
        <p:nvSpPr>
          <p:cNvPr id="11" name="TextBox 11"/>
          <p:cNvSpPr txBox="1"/>
          <p:nvPr/>
        </p:nvSpPr>
        <p:spPr>
          <a:xfrm>
            <a:off x="5181600" y="7294804"/>
            <a:ext cx="10956425" cy="606576"/>
          </a:xfrm>
          <a:prstGeom prst="rect">
            <a:avLst/>
          </a:prstGeom>
        </p:spPr>
        <p:txBody>
          <a:bodyPr wrap="square" lIns="0" tIns="0" rIns="0" bIns="0" rtlCol="0" anchor="t">
            <a:spAutoFit/>
          </a:bodyPr>
          <a:lstStyle/>
          <a:p>
            <a:pPr marL="0" lvl="0" indent="0" algn="l">
              <a:lnSpc>
                <a:spcPts val="2430"/>
              </a:lnSpc>
              <a:spcBef>
                <a:spcPct val="0"/>
              </a:spcBef>
            </a:pPr>
            <a:r>
              <a:rPr lang="en-US" sz="1800" spc="107" dirty="0">
                <a:solidFill>
                  <a:srgbClr val="000000"/>
                </a:solidFill>
                <a:latin typeface="Fira Code"/>
                <a:ea typeface="Fira Code"/>
                <a:cs typeface="Fira Code"/>
                <a:sym typeface="Fira Code"/>
              </a:rPr>
              <a:t>Esta </a:t>
            </a:r>
            <a:r>
              <a:rPr lang="en-US" sz="1800" spc="107" dirty="0" err="1">
                <a:solidFill>
                  <a:srgbClr val="000000"/>
                </a:solidFill>
                <a:latin typeface="Fira Code"/>
                <a:ea typeface="Fira Code"/>
                <a:cs typeface="Fira Code"/>
                <a:sym typeface="Fira Code"/>
              </a:rPr>
              <a:t>herramienta</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nos</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ayuda</a:t>
            </a:r>
            <a:r>
              <a:rPr lang="en-US" sz="1800" spc="107" dirty="0">
                <a:solidFill>
                  <a:srgbClr val="000000"/>
                </a:solidFill>
                <a:latin typeface="Fira Code"/>
                <a:ea typeface="Fira Code"/>
                <a:cs typeface="Fira Code"/>
                <a:sym typeface="Fira Code"/>
              </a:rPr>
              <a:t> a </a:t>
            </a:r>
            <a:r>
              <a:rPr lang="en-US" sz="1800" spc="107" dirty="0" err="1">
                <a:solidFill>
                  <a:srgbClr val="000000"/>
                </a:solidFill>
                <a:latin typeface="Fira Code"/>
                <a:ea typeface="Fira Code"/>
                <a:cs typeface="Fira Code"/>
                <a:sym typeface="Fira Code"/>
              </a:rPr>
              <a:t>identificar</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donde</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el</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modelo</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esta</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cometiendo</a:t>
            </a:r>
            <a:r>
              <a:rPr lang="en-US" sz="1800" spc="107" dirty="0">
                <a:solidFill>
                  <a:srgbClr val="000000"/>
                </a:solidFill>
                <a:latin typeface="Fira Code"/>
                <a:ea typeface="Fira Code"/>
                <a:cs typeface="Fira Code"/>
                <a:sym typeface="Fira Code"/>
              </a:rPr>
              <a:t> </a:t>
            </a:r>
            <a:r>
              <a:rPr lang="en-US" sz="1800" spc="107" dirty="0" err="1">
                <a:solidFill>
                  <a:srgbClr val="000000"/>
                </a:solidFill>
                <a:latin typeface="Fira Code"/>
                <a:ea typeface="Fira Code"/>
                <a:cs typeface="Fira Code"/>
                <a:sym typeface="Fira Code"/>
              </a:rPr>
              <a:t>errores</a:t>
            </a:r>
            <a:r>
              <a:rPr lang="en-US" sz="1800" spc="107" dirty="0">
                <a:solidFill>
                  <a:srgbClr val="000000"/>
                </a:solidFill>
                <a:latin typeface="Fira Code"/>
                <a:ea typeface="Fira Code"/>
                <a:cs typeface="Fira Code"/>
                <a:sym typeface="Fira Code"/>
              </a:rPr>
              <a:t> y que </a:t>
            </a:r>
            <a:r>
              <a:rPr lang="en-US" sz="1800" spc="107" dirty="0" err="1">
                <a:solidFill>
                  <a:srgbClr val="000000"/>
                </a:solidFill>
                <a:latin typeface="Fira Code"/>
                <a:ea typeface="Fira Code"/>
                <a:cs typeface="Fira Code"/>
                <a:sym typeface="Fira Code"/>
              </a:rPr>
              <a:t>tipo</a:t>
            </a:r>
            <a:r>
              <a:rPr lang="en-US" sz="1800" spc="107" dirty="0">
                <a:solidFill>
                  <a:srgbClr val="000000"/>
                </a:solidFill>
                <a:latin typeface="Fira Code"/>
                <a:ea typeface="Fira Code"/>
                <a:cs typeface="Fira Code"/>
                <a:sym typeface="Fira Code"/>
              </a:rPr>
              <a:t> de </a:t>
            </a:r>
            <a:r>
              <a:rPr lang="en-US" sz="1800" spc="107" dirty="0" err="1">
                <a:solidFill>
                  <a:srgbClr val="000000"/>
                </a:solidFill>
                <a:latin typeface="Fira Code"/>
                <a:ea typeface="Fira Code"/>
                <a:cs typeface="Fira Code"/>
                <a:sym typeface="Fira Code"/>
              </a:rPr>
              <a:t>predicciones</a:t>
            </a:r>
            <a:r>
              <a:rPr lang="en-US" sz="1800" spc="107" dirty="0">
                <a:solidFill>
                  <a:srgbClr val="000000"/>
                </a:solidFill>
                <a:latin typeface="Fira Code"/>
                <a:ea typeface="Fira Code"/>
                <a:cs typeface="Fira Code"/>
                <a:sym typeface="Fira Code"/>
              </a:rPr>
              <a:t> son mas </a:t>
            </a:r>
            <a:r>
              <a:rPr lang="en-US" sz="1800" spc="107" dirty="0" err="1">
                <a:solidFill>
                  <a:srgbClr val="000000"/>
                </a:solidFill>
                <a:latin typeface="Fira Code"/>
                <a:ea typeface="Fira Code"/>
                <a:cs typeface="Fira Code"/>
                <a:sym typeface="Fira Code"/>
              </a:rPr>
              <a:t>problemáticas</a:t>
            </a:r>
            <a:r>
              <a:rPr lang="en-US" sz="1800" spc="107" dirty="0">
                <a:solidFill>
                  <a:srgbClr val="000000"/>
                </a:solidFill>
                <a:latin typeface="Fira Code"/>
                <a:ea typeface="Fira Code"/>
                <a:cs typeface="Fira Code"/>
                <a:sym typeface="Fira Code"/>
              </a:rPr>
              <a:t>.</a:t>
            </a:r>
          </a:p>
        </p:txBody>
      </p:sp>
      <p:sp>
        <p:nvSpPr>
          <p:cNvPr id="12" name="TextBox 12"/>
          <p:cNvSpPr txBox="1"/>
          <p:nvPr/>
        </p:nvSpPr>
        <p:spPr>
          <a:xfrm>
            <a:off x="1170547" y="7440930"/>
            <a:ext cx="3034209" cy="314325"/>
          </a:xfrm>
          <a:prstGeom prst="rect">
            <a:avLst/>
          </a:prstGeom>
        </p:spPr>
        <p:txBody>
          <a:bodyPr lIns="0" tIns="0" rIns="0" bIns="0" rtlCol="0" anchor="t">
            <a:spAutoFit/>
          </a:bodyPr>
          <a:lstStyle/>
          <a:p>
            <a:pPr algn="l">
              <a:lnSpc>
                <a:spcPts val="2400"/>
              </a:lnSpc>
            </a:pPr>
            <a:r>
              <a:rPr lang="en-US" sz="2000" dirty="0">
                <a:solidFill>
                  <a:srgbClr val="FFFFFF"/>
                </a:solidFill>
                <a:highlight>
                  <a:srgbClr val="000000"/>
                </a:highlight>
                <a:latin typeface="Fira Code"/>
                <a:ea typeface="Fira Code"/>
                <a:cs typeface="Fira Code"/>
                <a:sym typeface="Fira Code"/>
              </a:rPr>
              <a:t>MATRIZ DE CONFUSIÓN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1E1E1"/>
        </a:solidFill>
        <a:effectLst/>
      </p:bgPr>
    </p:bg>
    <p:spTree>
      <p:nvGrpSpPr>
        <p:cNvPr id="1" name=""/>
        <p:cNvGrpSpPr/>
        <p:nvPr/>
      </p:nvGrpSpPr>
      <p:grpSpPr>
        <a:xfrm>
          <a:off x="0" y="0"/>
          <a:ext cx="0" cy="0"/>
          <a:chOff x="0" y="0"/>
          <a:chExt cx="0" cy="0"/>
        </a:xfrm>
      </p:grpSpPr>
      <p:sp>
        <p:nvSpPr>
          <p:cNvPr id="77" name="TextBox 77"/>
          <p:cNvSpPr txBox="1"/>
          <p:nvPr/>
        </p:nvSpPr>
        <p:spPr>
          <a:xfrm>
            <a:off x="4939215" y="567732"/>
            <a:ext cx="8409570" cy="538609"/>
          </a:xfrm>
          <a:prstGeom prst="rect">
            <a:avLst/>
          </a:prstGeom>
        </p:spPr>
        <p:txBody>
          <a:bodyPr wrap="square" lIns="0" tIns="0" rIns="0" bIns="0" rtlCol="0" anchor="t">
            <a:spAutoFit/>
          </a:bodyPr>
          <a:lstStyle/>
          <a:p>
            <a:pPr marL="0" marR="0" lvl="0" indent="0" algn="ctr" defTabSz="914400" rtl="0" eaLnBrk="1" fontAlgn="auto" latinLnBrk="0" hangingPunct="1">
              <a:lnSpc>
                <a:spcPts val="4200"/>
              </a:lnSpc>
              <a:spcBef>
                <a:spcPct val="0"/>
              </a:spcBef>
              <a:spcAft>
                <a:spcPts val="0"/>
              </a:spcAft>
              <a:buClrTx/>
              <a:buSzTx/>
              <a:buFontTx/>
              <a:buNone/>
              <a:tabLst/>
              <a:defRPr/>
            </a:pPr>
            <a:r>
              <a:rPr kumimoji="0" lang="en-US" sz="35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rPr>
              <a:t>COMPARACION DE RESULTADOS</a:t>
            </a:r>
          </a:p>
        </p:txBody>
      </p:sp>
      <p:sp>
        <p:nvSpPr>
          <p:cNvPr id="94" name="TextBox 77">
            <a:extLst>
              <a:ext uri="{FF2B5EF4-FFF2-40B4-BE49-F238E27FC236}">
                <a16:creationId xmlns:a16="http://schemas.microsoft.com/office/drawing/2014/main" id="{7DAC73CB-6D6A-B052-0BF5-79309C9251CB}"/>
              </a:ext>
            </a:extLst>
          </p:cNvPr>
          <p:cNvSpPr txBox="1"/>
          <p:nvPr/>
        </p:nvSpPr>
        <p:spPr>
          <a:xfrm>
            <a:off x="628833" y="8171276"/>
            <a:ext cx="8409570" cy="479490"/>
          </a:xfrm>
          <a:prstGeom prst="rect">
            <a:avLst/>
          </a:prstGeom>
        </p:spPr>
        <p:txBody>
          <a:bodyPr wrap="square" lIns="0" tIns="0" rIns="0" bIns="0" rtlCol="0" anchor="t">
            <a:spAutoFit/>
          </a:bodyPr>
          <a:lstStyle/>
          <a:p>
            <a:pPr marL="0" marR="0" lvl="0" indent="0" algn="ctr" defTabSz="914400" rtl="0" eaLnBrk="1" fontAlgn="auto" latinLnBrk="0" hangingPunct="1">
              <a:lnSpc>
                <a:spcPts val="4200"/>
              </a:lnSpc>
              <a:spcBef>
                <a:spcPct val="0"/>
              </a:spcBef>
              <a:spcAft>
                <a:spcPts val="0"/>
              </a:spcAft>
              <a:buClrTx/>
              <a:buSzTx/>
              <a:buFontTx/>
              <a:buNone/>
              <a:tabLst/>
              <a:defRPr/>
            </a:pPr>
            <a:r>
              <a:rPr kumimoji="0" lang="en-US" sz="2000" b="0" i="0" u="none" strike="noStrike" kern="1200" cap="none" spc="0" normalizeH="0" baseline="0" noProof="0" dirty="0" err="1">
                <a:ln>
                  <a:noFill/>
                </a:ln>
                <a:solidFill>
                  <a:srgbClr val="FFFFFF"/>
                </a:solidFill>
                <a:effectLst/>
                <a:highlight>
                  <a:srgbClr val="000000"/>
                </a:highlight>
                <a:uLnTx/>
                <a:uFillTx/>
                <a:latin typeface="Fira Code"/>
                <a:ea typeface="Fira Code"/>
                <a:cs typeface="Fira Code"/>
                <a:sym typeface="Fira Code"/>
              </a:rPr>
              <a:t>Modelo</a:t>
            </a:r>
            <a:r>
              <a:rPr kumimoji="0" lang="en-US" sz="20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rPr>
              <a:t> indicial</a:t>
            </a:r>
            <a:r>
              <a:rPr kumimoji="0" lang="es-MX" sz="20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rPr>
              <a:t>; Precisión 69%</a:t>
            </a:r>
            <a:endParaRPr kumimoji="0" lang="en-US" sz="20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endParaRPr>
          </a:p>
        </p:txBody>
      </p:sp>
      <p:sp>
        <p:nvSpPr>
          <p:cNvPr id="95" name="TextBox 77">
            <a:extLst>
              <a:ext uri="{FF2B5EF4-FFF2-40B4-BE49-F238E27FC236}">
                <a16:creationId xmlns:a16="http://schemas.microsoft.com/office/drawing/2014/main" id="{04D4D6EB-3B1D-D083-FFBD-FF96A8D5FD51}"/>
              </a:ext>
            </a:extLst>
          </p:cNvPr>
          <p:cNvSpPr txBox="1"/>
          <p:nvPr/>
        </p:nvSpPr>
        <p:spPr>
          <a:xfrm>
            <a:off x="9038403" y="8171276"/>
            <a:ext cx="8409570" cy="479490"/>
          </a:xfrm>
          <a:prstGeom prst="rect">
            <a:avLst/>
          </a:prstGeom>
        </p:spPr>
        <p:txBody>
          <a:bodyPr wrap="square" lIns="0" tIns="0" rIns="0" bIns="0" rtlCol="0" anchor="t">
            <a:spAutoFit/>
          </a:bodyPr>
          <a:lstStyle/>
          <a:p>
            <a:pPr marL="0" marR="0" lvl="0" indent="0" algn="ctr" defTabSz="914400" rtl="0" eaLnBrk="1" fontAlgn="auto" latinLnBrk="0" hangingPunct="1">
              <a:lnSpc>
                <a:spcPts val="4200"/>
              </a:lnSpc>
              <a:spcBef>
                <a:spcPct val="0"/>
              </a:spcBef>
              <a:spcAft>
                <a:spcPts val="0"/>
              </a:spcAft>
              <a:buClrTx/>
              <a:buSzTx/>
              <a:buFontTx/>
              <a:buNone/>
              <a:tabLst/>
              <a:defRPr/>
            </a:pPr>
            <a:r>
              <a:rPr kumimoji="0" lang="en-US" sz="2000" b="0" i="0" u="none" strike="noStrike" kern="1200" cap="none" spc="0" normalizeH="0" baseline="0" noProof="0" dirty="0" err="1">
                <a:ln>
                  <a:noFill/>
                </a:ln>
                <a:solidFill>
                  <a:srgbClr val="FFFFFF"/>
                </a:solidFill>
                <a:effectLst/>
                <a:highlight>
                  <a:srgbClr val="000000"/>
                </a:highlight>
                <a:uLnTx/>
                <a:uFillTx/>
                <a:latin typeface="Fira Code"/>
                <a:ea typeface="Fira Code"/>
                <a:cs typeface="Fira Code"/>
                <a:sym typeface="Fira Code"/>
              </a:rPr>
              <a:t>Modelo</a:t>
            </a:r>
            <a:r>
              <a:rPr kumimoji="0" lang="en-US" sz="20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rPr>
              <a:t> </a:t>
            </a:r>
            <a:r>
              <a:rPr kumimoji="0" lang="en-US" sz="2000" b="0" i="0" u="none" strike="noStrike" kern="1200" cap="none" spc="0" normalizeH="0" baseline="0" noProof="0" dirty="0" err="1">
                <a:ln>
                  <a:noFill/>
                </a:ln>
                <a:solidFill>
                  <a:srgbClr val="FFFFFF"/>
                </a:solidFill>
                <a:effectLst/>
                <a:highlight>
                  <a:srgbClr val="000000"/>
                </a:highlight>
                <a:uLnTx/>
                <a:uFillTx/>
                <a:latin typeface="Fira Code"/>
                <a:ea typeface="Fira Code"/>
                <a:cs typeface="Fira Code"/>
                <a:sym typeface="Fira Code"/>
              </a:rPr>
              <a:t>mejorado</a:t>
            </a:r>
            <a:r>
              <a:rPr kumimoji="0" lang="es-MX" sz="20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rPr>
              <a:t>; Precisión 79%</a:t>
            </a:r>
            <a:endParaRPr kumimoji="0" lang="en-US" sz="2000" b="0" i="0" u="none" strike="noStrike" kern="1200" cap="none" spc="0" normalizeH="0" baseline="0" noProof="0" dirty="0">
              <a:ln>
                <a:noFill/>
              </a:ln>
              <a:solidFill>
                <a:srgbClr val="FFFFFF"/>
              </a:solidFill>
              <a:effectLst/>
              <a:highlight>
                <a:srgbClr val="000000"/>
              </a:highlight>
              <a:uLnTx/>
              <a:uFillTx/>
              <a:latin typeface="Fira Code"/>
              <a:ea typeface="Fira Code"/>
              <a:cs typeface="Fira Code"/>
              <a:sym typeface="Fira Code"/>
            </a:endParaRPr>
          </a:p>
        </p:txBody>
      </p:sp>
      <p:pic>
        <p:nvPicPr>
          <p:cNvPr id="5" name="Picture 4">
            <a:extLst>
              <a:ext uri="{FF2B5EF4-FFF2-40B4-BE49-F238E27FC236}">
                <a16:creationId xmlns:a16="http://schemas.microsoft.com/office/drawing/2014/main" id="{75991619-66E7-9198-62F0-2DD769DE8758}"/>
              </a:ext>
            </a:extLst>
          </p:cNvPr>
          <p:cNvPicPr>
            <a:picLocks noChangeAspect="1"/>
          </p:cNvPicPr>
          <p:nvPr/>
        </p:nvPicPr>
        <p:blipFill>
          <a:blip r:embed="rId2"/>
          <a:stretch>
            <a:fillRect/>
          </a:stretch>
        </p:blipFill>
        <p:spPr>
          <a:xfrm>
            <a:off x="1862640" y="2547937"/>
            <a:ext cx="6153150" cy="5191125"/>
          </a:xfrm>
          <a:prstGeom prst="rect">
            <a:avLst/>
          </a:prstGeom>
        </p:spPr>
      </p:pic>
      <p:pic>
        <p:nvPicPr>
          <p:cNvPr id="7" name="Picture 6">
            <a:extLst>
              <a:ext uri="{FF2B5EF4-FFF2-40B4-BE49-F238E27FC236}">
                <a16:creationId xmlns:a16="http://schemas.microsoft.com/office/drawing/2014/main" id="{1A6A93D4-3724-F62A-1121-7A12C0F59726}"/>
              </a:ext>
            </a:extLst>
          </p:cNvPr>
          <p:cNvPicPr>
            <a:picLocks noChangeAspect="1"/>
          </p:cNvPicPr>
          <p:nvPr/>
        </p:nvPicPr>
        <p:blipFill>
          <a:blip r:embed="rId3"/>
          <a:stretch>
            <a:fillRect/>
          </a:stretch>
        </p:blipFill>
        <p:spPr>
          <a:xfrm>
            <a:off x="10166613" y="2547937"/>
            <a:ext cx="6153150" cy="5191125"/>
          </a:xfrm>
          <a:prstGeom prst="rect">
            <a:avLst/>
          </a:prstGeom>
        </p:spPr>
      </p:pic>
    </p:spTree>
    <p:extLst>
      <p:ext uri="{BB962C8B-B14F-4D97-AF65-F5344CB8AC3E}">
        <p14:creationId xmlns:p14="http://schemas.microsoft.com/office/powerpoint/2010/main" val="3461374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33" b="-3333"/>
            </a:stretch>
          </a:blipFill>
        </p:spPr>
        <p:txBody>
          <a:bodyPr/>
          <a:lstStyle/>
          <a:p>
            <a:endParaRPr lang="es-MX"/>
          </a:p>
        </p:txBody>
      </p:sp>
      <p:grpSp>
        <p:nvGrpSpPr>
          <p:cNvPr id="3" name="Group 3"/>
          <p:cNvGrpSpPr/>
          <p:nvPr/>
        </p:nvGrpSpPr>
        <p:grpSpPr>
          <a:xfrm>
            <a:off x="456534" y="-1287756"/>
            <a:ext cx="572166" cy="12862512"/>
            <a:chOff x="0" y="0"/>
            <a:chExt cx="150694" cy="3387657"/>
          </a:xfrm>
        </p:grpSpPr>
        <p:sp>
          <p:nvSpPr>
            <p:cNvPr id="4" name="Freeform 4"/>
            <p:cNvSpPr/>
            <p:nvPr/>
          </p:nvSpPr>
          <p:spPr>
            <a:xfrm>
              <a:off x="0" y="0"/>
              <a:ext cx="150694" cy="3387658"/>
            </a:xfrm>
            <a:custGeom>
              <a:avLst/>
              <a:gdLst/>
              <a:ahLst/>
              <a:cxnLst/>
              <a:rect l="l" t="t" r="r" b="b"/>
              <a:pathLst>
                <a:path w="150694" h="3387658">
                  <a:moveTo>
                    <a:pt x="0" y="0"/>
                  </a:moveTo>
                  <a:lnTo>
                    <a:pt x="150694" y="0"/>
                  </a:lnTo>
                  <a:lnTo>
                    <a:pt x="150694" y="3387658"/>
                  </a:lnTo>
                  <a:lnTo>
                    <a:pt x="0" y="3387658"/>
                  </a:lnTo>
                  <a:close/>
                </a:path>
              </a:pathLst>
            </a:custGeom>
            <a:solidFill>
              <a:srgbClr val="D1ED87"/>
            </a:solidFill>
            <a:ln cap="sq">
              <a:noFill/>
              <a:prstDash val="solid"/>
              <a:miter/>
            </a:ln>
          </p:spPr>
          <p:txBody>
            <a:bodyPr/>
            <a:lstStyle/>
            <a:p>
              <a:endParaRPr lang="es-MX"/>
            </a:p>
          </p:txBody>
        </p:sp>
        <p:sp>
          <p:nvSpPr>
            <p:cNvPr id="5" name="TextBox 5"/>
            <p:cNvSpPr txBox="1"/>
            <p:nvPr/>
          </p:nvSpPr>
          <p:spPr>
            <a:xfrm>
              <a:off x="0" y="-38100"/>
              <a:ext cx="150694" cy="3425757"/>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2815820" y="3412496"/>
            <a:ext cx="12656359" cy="2990850"/>
          </a:xfrm>
          <a:prstGeom prst="rect">
            <a:avLst/>
          </a:prstGeom>
        </p:spPr>
        <p:txBody>
          <a:bodyPr lIns="0" tIns="0" rIns="0" bIns="0" rtlCol="0" anchor="t">
            <a:spAutoFit/>
          </a:bodyPr>
          <a:lstStyle/>
          <a:p>
            <a:pPr algn="ctr">
              <a:lnSpc>
                <a:spcPts val="11759"/>
              </a:lnSpc>
            </a:pPr>
            <a:r>
              <a:rPr lang="en-US" sz="9799">
                <a:solidFill>
                  <a:srgbClr val="FFFFFF"/>
                </a:solidFill>
                <a:latin typeface="Bicubik"/>
                <a:ea typeface="Bicubik"/>
                <a:cs typeface="Bicubik"/>
                <a:sym typeface="Bicubik"/>
              </a:rPr>
              <a:t>¡Muchas gracias!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583</TotalTime>
  <Words>389</Words>
  <Application>Microsoft Office PowerPoint</Application>
  <PresentationFormat>Custom</PresentationFormat>
  <Paragraphs>48</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Bicubik</vt:lpstr>
      <vt:lpstr>Fira Code Bold</vt:lpstr>
      <vt:lpstr>Open Sans Extra Bold</vt:lpstr>
      <vt:lpstr>Arial</vt:lpstr>
      <vt:lpstr>Calibri</vt:lpstr>
      <vt:lpstr>Fira Code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Inteligencia Artificial Moderno Negro</dc:title>
  <dc:creator>Cortes, Jorge (Torreon)</dc:creator>
  <cp:lastModifiedBy>Cortes, Jorge (Torreon)</cp:lastModifiedBy>
  <cp:revision>4</cp:revision>
  <dcterms:created xsi:type="dcterms:W3CDTF">2006-08-16T00:00:00Z</dcterms:created>
  <dcterms:modified xsi:type="dcterms:W3CDTF">2024-10-16T13:56:09Z</dcterms:modified>
  <dc:identifier>DAGTsUOOFV0</dc:identifier>
</cp:coreProperties>
</file>

<file path=docProps/thumbnail.jpeg>
</file>